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6" r:id="rId2"/>
    <p:sldId id="630" r:id="rId3"/>
    <p:sldId id="605" r:id="rId4"/>
    <p:sldId id="547" r:id="rId5"/>
    <p:sldId id="634" r:id="rId6"/>
    <p:sldId id="608" r:id="rId7"/>
    <p:sldId id="609" r:id="rId8"/>
    <p:sldId id="610" r:id="rId9"/>
    <p:sldId id="548" r:id="rId10"/>
    <p:sldId id="493" r:id="rId11"/>
    <p:sldId id="636" r:id="rId12"/>
    <p:sldId id="550" r:id="rId13"/>
    <p:sldId id="635" r:id="rId14"/>
    <p:sldId id="641" r:id="rId15"/>
    <p:sldId id="554" r:id="rId16"/>
    <p:sldId id="559" r:id="rId17"/>
    <p:sldId id="560" r:id="rId18"/>
    <p:sldId id="564" r:id="rId19"/>
    <p:sldId id="557" r:id="rId20"/>
    <p:sldId id="558" r:id="rId21"/>
    <p:sldId id="495" r:id="rId22"/>
    <p:sldId id="604" r:id="rId23"/>
    <p:sldId id="496" r:id="rId24"/>
    <p:sldId id="556" r:id="rId25"/>
    <p:sldId id="599" r:id="rId26"/>
    <p:sldId id="567" r:id="rId27"/>
    <p:sldId id="637" r:id="rId28"/>
    <p:sldId id="639" r:id="rId29"/>
    <p:sldId id="640" r:id="rId30"/>
    <p:sldId id="568" r:id="rId31"/>
    <p:sldId id="577" r:id="rId32"/>
    <p:sldId id="569" r:id="rId33"/>
    <p:sldId id="572" r:id="rId34"/>
    <p:sldId id="570" r:id="rId35"/>
    <p:sldId id="571" r:id="rId36"/>
    <p:sldId id="573" r:id="rId37"/>
    <p:sldId id="574" r:id="rId38"/>
    <p:sldId id="575" r:id="rId39"/>
    <p:sldId id="576" r:id="rId40"/>
    <p:sldId id="515" r:id="rId41"/>
    <p:sldId id="519" r:id="rId42"/>
    <p:sldId id="522" r:id="rId43"/>
    <p:sldId id="518" r:id="rId44"/>
    <p:sldId id="520" r:id="rId45"/>
    <p:sldId id="521" r:id="rId46"/>
    <p:sldId id="514" r:id="rId47"/>
    <p:sldId id="523" r:id="rId48"/>
    <p:sldId id="596" r:id="rId49"/>
    <p:sldId id="525" r:id="rId50"/>
    <p:sldId id="526" r:id="rId51"/>
    <p:sldId id="527" r:id="rId52"/>
    <p:sldId id="528" r:id="rId53"/>
    <p:sldId id="529" r:id="rId54"/>
    <p:sldId id="530" r:id="rId55"/>
    <p:sldId id="533" r:id="rId56"/>
    <p:sldId id="534" r:id="rId57"/>
    <p:sldId id="535" r:id="rId58"/>
    <p:sldId id="536" r:id="rId59"/>
    <p:sldId id="537" r:id="rId60"/>
    <p:sldId id="540" r:id="rId61"/>
    <p:sldId id="543" r:id="rId62"/>
    <p:sldId id="542" r:id="rId63"/>
    <p:sldId id="544" r:id="rId64"/>
    <p:sldId id="597" r:id="rId65"/>
    <p:sldId id="611" r:id="rId66"/>
    <p:sldId id="631" r:id="rId67"/>
    <p:sldId id="632" r:id="rId68"/>
    <p:sldId id="633" r:id="rId69"/>
    <p:sldId id="594" r:id="rId70"/>
    <p:sldId id="613" r:id="rId71"/>
    <p:sldId id="612" r:id="rId72"/>
    <p:sldId id="624" r:id="rId73"/>
    <p:sldId id="616" r:id="rId74"/>
    <p:sldId id="625" r:id="rId75"/>
    <p:sldId id="626" r:id="rId76"/>
    <p:sldId id="627" r:id="rId77"/>
    <p:sldId id="628" r:id="rId78"/>
    <p:sldId id="617" r:id="rId79"/>
    <p:sldId id="614" r:id="rId80"/>
    <p:sldId id="629" r:id="rId81"/>
    <p:sldId id="592"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4660"/>
  </p:normalViewPr>
  <p:slideViewPr>
    <p:cSldViewPr snapToGrid="0">
      <p:cViewPr varScale="1">
        <p:scale>
          <a:sx n="48" d="100"/>
          <a:sy n="48" d="100"/>
        </p:scale>
        <p:origin x="192" y="38"/>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3082"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1980</c:v>
                </c:pt>
              </c:strCache>
            </c:strRef>
          </c:tx>
          <c:spPr>
            <a:solidFill>
              <a:schemeClr val="accent1"/>
            </a:solidFill>
            <a:ln>
              <a:noFill/>
            </a:ln>
            <a:effectLst/>
          </c:spPr>
          <c:invertIfNegative val="0"/>
          <c:cat>
            <c:strRef>
              <c:f>Sheet1!$A$2:$A$5</c:f>
              <c:strCache>
                <c:ptCount val="4"/>
                <c:pt idx="0">
                  <c:v>Prison</c:v>
                </c:pt>
                <c:pt idx="1">
                  <c:v>Jail</c:v>
                </c:pt>
                <c:pt idx="2">
                  <c:v>Parole</c:v>
                </c:pt>
                <c:pt idx="3">
                  <c:v>Probation</c:v>
                </c:pt>
              </c:strCache>
            </c:strRef>
          </c:cat>
          <c:val>
            <c:numRef>
              <c:f>Sheet1!$B$2:$B$5</c:f>
              <c:numCache>
                <c:formatCode>#,##0</c:formatCode>
                <c:ptCount val="4"/>
                <c:pt idx="0">
                  <c:v>319598</c:v>
                </c:pt>
                <c:pt idx="1">
                  <c:v>182288</c:v>
                </c:pt>
                <c:pt idx="2">
                  <c:v>220438</c:v>
                </c:pt>
                <c:pt idx="3">
                  <c:v>1118097</c:v>
                </c:pt>
              </c:numCache>
            </c:numRef>
          </c:val>
          <c:extLst>
            <c:ext xmlns:c16="http://schemas.microsoft.com/office/drawing/2014/chart" uri="{C3380CC4-5D6E-409C-BE32-E72D297353CC}">
              <c16:uniqueId val="{00000000-9ECF-4F2B-BCD1-1098B0AD5AFF}"/>
            </c:ext>
          </c:extLst>
        </c:ser>
        <c:ser>
          <c:idx val="1"/>
          <c:order val="1"/>
          <c:tx>
            <c:strRef>
              <c:f>Sheet1!$C$1</c:f>
              <c:strCache>
                <c:ptCount val="1"/>
                <c:pt idx="0">
                  <c:v>2016</c:v>
                </c:pt>
              </c:strCache>
            </c:strRef>
          </c:tx>
          <c:spPr>
            <a:solidFill>
              <a:schemeClr val="accent2"/>
            </a:solidFill>
            <a:ln>
              <a:noFill/>
            </a:ln>
            <a:effectLst/>
          </c:spPr>
          <c:invertIfNegative val="0"/>
          <c:cat>
            <c:strRef>
              <c:f>Sheet1!$A$2:$A$5</c:f>
              <c:strCache>
                <c:ptCount val="4"/>
                <c:pt idx="0">
                  <c:v>Prison</c:v>
                </c:pt>
                <c:pt idx="1">
                  <c:v>Jail</c:v>
                </c:pt>
                <c:pt idx="2">
                  <c:v>Parole</c:v>
                </c:pt>
                <c:pt idx="3">
                  <c:v>Probation</c:v>
                </c:pt>
              </c:strCache>
            </c:strRef>
          </c:cat>
          <c:val>
            <c:numRef>
              <c:f>Sheet1!$C$2:$C$5</c:f>
              <c:numCache>
                <c:formatCode>#,##0</c:formatCode>
                <c:ptCount val="4"/>
                <c:pt idx="0">
                  <c:v>1505400</c:v>
                </c:pt>
                <c:pt idx="1">
                  <c:v>740700</c:v>
                </c:pt>
                <c:pt idx="2">
                  <c:v>874800</c:v>
                </c:pt>
                <c:pt idx="3">
                  <c:v>3673100</c:v>
                </c:pt>
              </c:numCache>
            </c:numRef>
          </c:val>
          <c:extLst>
            <c:ext xmlns:c16="http://schemas.microsoft.com/office/drawing/2014/chart" uri="{C3380CC4-5D6E-409C-BE32-E72D297353CC}">
              <c16:uniqueId val="{00000001-9ECF-4F2B-BCD1-1098B0AD5AFF}"/>
            </c:ext>
          </c:extLst>
        </c:ser>
        <c:dLbls>
          <c:showLegendKey val="0"/>
          <c:showVal val="0"/>
          <c:showCatName val="0"/>
          <c:showSerName val="0"/>
          <c:showPercent val="0"/>
          <c:showBubbleSize val="0"/>
        </c:dLbls>
        <c:gapWidth val="219"/>
        <c:overlap val="-27"/>
        <c:axId val="140575104"/>
        <c:axId val="140576640"/>
      </c:barChart>
      <c:catAx>
        <c:axId val="14057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0576640"/>
        <c:crosses val="autoZero"/>
        <c:auto val="1"/>
        <c:lblAlgn val="ctr"/>
        <c:lblOffset val="100"/>
        <c:noMultiLvlLbl val="0"/>
      </c:catAx>
      <c:valAx>
        <c:axId val="1405766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05751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94711772139594"/>
          <c:y val="5.6215947778777128E-2"/>
          <c:w val="0.87805288227860412"/>
          <c:h val="0.79473439681287206"/>
        </c:manualLayout>
      </c:layout>
      <c:barChart>
        <c:barDir val="col"/>
        <c:grouping val="clustered"/>
        <c:varyColors val="0"/>
        <c:ser>
          <c:idx val="0"/>
          <c:order val="0"/>
          <c:tx>
            <c:strRef>
              <c:f>Sheet1!$B$1</c:f>
              <c:strCache>
                <c:ptCount val="1"/>
                <c:pt idx="0">
                  <c:v>Percent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Strongly agree</c:v>
                </c:pt>
                <c:pt idx="1">
                  <c:v>Somewhat agree</c:v>
                </c:pt>
                <c:pt idx="2">
                  <c:v>Somewhat disagree</c:v>
                </c:pt>
                <c:pt idx="3">
                  <c:v>Strongly disagree</c:v>
                </c:pt>
                <c:pt idx="4">
                  <c:v>Not sure</c:v>
                </c:pt>
              </c:strCache>
            </c:strRef>
          </c:cat>
          <c:val>
            <c:numRef>
              <c:f>Sheet1!$B$2:$B$6</c:f>
              <c:numCache>
                <c:formatCode>0%</c:formatCode>
                <c:ptCount val="5"/>
                <c:pt idx="0">
                  <c:v>0.28000000000000008</c:v>
                </c:pt>
                <c:pt idx="1">
                  <c:v>0.22</c:v>
                </c:pt>
                <c:pt idx="2">
                  <c:v>0.23</c:v>
                </c:pt>
                <c:pt idx="3">
                  <c:v>0.16</c:v>
                </c:pt>
                <c:pt idx="4">
                  <c:v>0.11</c:v>
                </c:pt>
              </c:numCache>
            </c:numRef>
          </c:val>
          <c:extLst>
            <c:ext xmlns:c16="http://schemas.microsoft.com/office/drawing/2014/chart" uri="{C3380CC4-5D6E-409C-BE32-E72D297353CC}">
              <c16:uniqueId val="{00000000-BD10-4B1F-8EE6-0C21BBC4ADB9}"/>
            </c:ext>
          </c:extLst>
        </c:ser>
        <c:dLbls>
          <c:showLegendKey val="0"/>
          <c:showVal val="1"/>
          <c:showCatName val="0"/>
          <c:showSerName val="0"/>
          <c:showPercent val="0"/>
          <c:showBubbleSize val="0"/>
        </c:dLbls>
        <c:gapWidth val="150"/>
        <c:axId val="142144640"/>
        <c:axId val="142155776"/>
      </c:barChart>
      <c:catAx>
        <c:axId val="142144640"/>
        <c:scaling>
          <c:orientation val="minMax"/>
        </c:scaling>
        <c:delete val="0"/>
        <c:axPos val="b"/>
        <c:numFmt formatCode="General" sourceLinked="0"/>
        <c:majorTickMark val="out"/>
        <c:minorTickMark val="none"/>
        <c:tickLblPos val="nextTo"/>
        <c:crossAx val="142155776"/>
        <c:crosses val="autoZero"/>
        <c:auto val="1"/>
        <c:lblAlgn val="ctr"/>
        <c:lblOffset val="100"/>
        <c:noMultiLvlLbl val="0"/>
      </c:catAx>
      <c:valAx>
        <c:axId val="142155776"/>
        <c:scaling>
          <c:orientation val="minMax"/>
          <c:max val="1"/>
        </c:scaling>
        <c:delete val="0"/>
        <c:axPos val="l"/>
        <c:majorGridlines/>
        <c:numFmt formatCode="0%" sourceLinked="1"/>
        <c:majorTickMark val="out"/>
        <c:minorTickMark val="none"/>
        <c:tickLblPos val="nextTo"/>
        <c:crossAx val="142144640"/>
        <c:crosses val="autoZero"/>
        <c:crossBetween val="between"/>
        <c:majorUnit val="0.2"/>
      </c:valAx>
    </c:plotArea>
    <c:plotVisOnly val="1"/>
    <c:dispBlanksAs val="gap"/>
    <c:showDLblsOverMax val="0"/>
  </c:chart>
  <c:txPr>
    <a:bodyPr/>
    <a:lstStyle/>
    <a:p>
      <a:pPr>
        <a:defRPr sz="1800"/>
      </a:pPr>
      <a:endParaRPr lang="en-US"/>
    </a:p>
  </c:txPr>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ADDICTIONS</a:t>
          </a:r>
          <a:endParaRPr lang="en-US" dirty="0"/>
        </a:p>
      </dgm:t>
    </dgm:pt>
    <dgm:pt modelId="{D5C6A38E-D004-42A9-BDFA-1A1EDF977D77}" type="parTrans" cxnId="{EF72D5F1-11F0-4952-AE89-AF2D67A80B26}">
      <dgm:prSet/>
      <dgm:spPr/>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 TO SUPPORT ADDICTION</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7830957B-4FB6-4390-B47A-BB5DA6F50522}">
      <dgm:prSet/>
      <dgm:spPr/>
      <dgm:t>
        <a:bodyPr/>
        <a:lstStyle/>
        <a:p>
          <a:r>
            <a:rPr lang="en-US" dirty="0" smtClean="0"/>
            <a:t>MULTIPLE CONVICTIONS</a:t>
          </a:r>
          <a:endParaRPr lang="en-US" dirty="0"/>
        </a:p>
      </dgm:t>
    </dgm:pt>
    <dgm:pt modelId="{467D77F3-80EA-4A47-BEFB-EC42A25181C1}" type="parTrans" cxnId="{53CEA712-80B5-49E9-AB9E-EC855B21571D}">
      <dgm:prSet/>
      <dgm:spPr/>
    </dgm:pt>
    <dgm:pt modelId="{B0D40FE9-ADF2-4D6A-A435-47F68E0D0846}" type="sibTrans" cxnId="{53CEA712-80B5-49E9-AB9E-EC855B21571D}">
      <dgm:prSet/>
      <dgm:spPr/>
      <dgm:t>
        <a:bodyPr/>
        <a:lstStyle/>
        <a:p>
          <a:endParaRPr lang="en-US" dirty="0"/>
        </a:p>
      </dgm:t>
    </dgm:pt>
    <dgm:pt modelId="{DC9EF172-E168-471E-84D3-9AA8E60D30F3}">
      <dgm:prSet/>
      <dgm:spPr/>
      <dgm:t>
        <a:bodyPr/>
        <a:lstStyle/>
        <a:p>
          <a:r>
            <a:rPr lang="en-US" dirty="0" smtClean="0"/>
            <a:t>DROPPED OUT OF SCHOOL</a:t>
          </a:r>
          <a:endParaRPr lang="en-US" dirty="0"/>
        </a:p>
      </dgm:t>
    </dgm:pt>
    <dgm:pt modelId="{1C8F02A5-C67B-494D-8C8C-BBA54C41A675}" type="parTrans" cxnId="{A5E0CC87-B034-4AA2-B7D8-7485E081F262}">
      <dgm:prSet/>
      <dgm:spPr/>
    </dgm:pt>
    <dgm:pt modelId="{27EE4B38-0BEC-4CB0-976C-6AD2A2A7A8F1}" type="sibTrans" cxnId="{A5E0CC87-B034-4AA2-B7D8-7485E081F262}">
      <dgm:prSet/>
      <dgm:spPr/>
      <dgm:t>
        <a:bodyPr/>
        <a:lstStyle/>
        <a:p>
          <a:endParaRPr lang="en-US" dirty="0"/>
        </a:p>
      </dgm:t>
    </dgm:pt>
    <dgm:pt modelId="{70804282-F85E-4872-ADC1-0E2D12974B06}" type="pres">
      <dgm:prSet presAssocID="{394F7E59-D09E-46F5-AFFF-7F3F0BEEAADE}" presName="Name0" presStyleCnt="0">
        <dgm:presLayoutVars>
          <dgm:dir/>
          <dgm:resizeHandles val="exact"/>
        </dgm:presLayoutVars>
      </dgm:prSet>
      <dgm:spPr/>
    </dgm:pt>
    <dgm:pt modelId="{30B35B96-CA4A-453F-A2AE-952D58147867}" type="pres">
      <dgm:prSet presAssocID="{DC9EF172-E168-471E-84D3-9AA8E60D30F3}" presName="node" presStyleLbl="node1" presStyleIdx="0" presStyleCnt="4">
        <dgm:presLayoutVars>
          <dgm:bulletEnabled val="1"/>
        </dgm:presLayoutVars>
      </dgm:prSet>
      <dgm:spPr/>
      <dgm:t>
        <a:bodyPr/>
        <a:lstStyle/>
        <a:p>
          <a:endParaRPr lang="en-US"/>
        </a:p>
      </dgm:t>
    </dgm:pt>
    <dgm:pt modelId="{C9C5CE31-1B61-4D7D-AB52-7AD26AD82F81}" type="pres">
      <dgm:prSet presAssocID="{27EE4B38-0BEC-4CB0-976C-6AD2A2A7A8F1}" presName="sibTrans" presStyleLbl="sibTrans2D1" presStyleIdx="0" presStyleCnt="3"/>
      <dgm:spPr/>
      <dgm:t>
        <a:bodyPr/>
        <a:lstStyle/>
        <a:p>
          <a:endParaRPr lang="en-US"/>
        </a:p>
      </dgm:t>
    </dgm:pt>
    <dgm:pt modelId="{9945A80A-29F6-4326-805C-54AD8E49D3CA}" type="pres">
      <dgm:prSet presAssocID="{27EE4B38-0BEC-4CB0-976C-6AD2A2A7A8F1}" presName="connectorText" presStyleLbl="sibTrans2D1" presStyleIdx="0" presStyleCnt="3"/>
      <dgm:spPr/>
      <dgm:t>
        <a:bodyPr/>
        <a:lstStyle/>
        <a:p>
          <a:endParaRPr lang="en-US"/>
        </a:p>
      </dgm:t>
    </dgm:pt>
    <dgm:pt modelId="{02E87683-B1F0-427C-99DD-AF0FDBBC6BBD}" type="pres">
      <dgm:prSet presAssocID="{7830957B-4FB6-4390-B47A-BB5DA6F50522}" presName="node" presStyleLbl="node1" presStyleIdx="1" presStyleCnt="4">
        <dgm:presLayoutVars>
          <dgm:bulletEnabled val="1"/>
        </dgm:presLayoutVars>
      </dgm:prSet>
      <dgm:spPr/>
      <dgm:t>
        <a:bodyPr/>
        <a:lstStyle/>
        <a:p>
          <a:endParaRPr lang="en-US"/>
        </a:p>
      </dgm:t>
    </dgm:pt>
    <dgm:pt modelId="{E320EB8B-A44D-45F2-927D-992B7BA86161}" type="pres">
      <dgm:prSet presAssocID="{B0D40FE9-ADF2-4D6A-A435-47F68E0D0846}" presName="sibTrans" presStyleLbl="sibTrans2D1" presStyleIdx="1" presStyleCnt="3"/>
      <dgm:spPr/>
      <dgm:t>
        <a:bodyPr/>
        <a:lstStyle/>
        <a:p>
          <a:endParaRPr lang="en-US"/>
        </a:p>
      </dgm:t>
    </dgm:pt>
    <dgm:pt modelId="{1BFAA74C-242E-4B6E-99AE-2BDD5348CDA6}" type="pres">
      <dgm:prSet presAssocID="{B0D40FE9-ADF2-4D6A-A435-47F68E0D0846}" presName="connectorText" presStyleLbl="sibTrans2D1" presStyleIdx="1" presStyleCnt="3"/>
      <dgm:spPr/>
      <dgm:t>
        <a:bodyPr/>
        <a:lstStyle/>
        <a:p>
          <a:endParaRPr lang="en-US"/>
        </a:p>
      </dgm:t>
    </dgm:pt>
    <dgm:pt modelId="{627CB57D-BD07-43F5-9B7A-8936F0ACD28F}" type="pres">
      <dgm:prSet presAssocID="{5EE4DF8D-8210-4817-A660-1B57E192CB91}" presName="node" presStyleLbl="node1" presStyleIdx="2" presStyleCnt="4">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2" presStyleCnt="3"/>
      <dgm:spPr/>
      <dgm:t>
        <a:bodyPr/>
        <a:lstStyle/>
        <a:p>
          <a:endParaRPr lang="en-US"/>
        </a:p>
      </dgm:t>
    </dgm:pt>
    <dgm:pt modelId="{44114ACC-9BB4-4507-8FE0-889B4808871A}" type="pres">
      <dgm:prSet presAssocID="{8DB696A6-6016-4670-907C-2B45EF909725}" presName="connectorText" presStyleLbl="sibTrans2D1" presStyleIdx="2" presStyleCnt="3"/>
      <dgm:spPr/>
      <dgm:t>
        <a:bodyPr/>
        <a:lstStyle/>
        <a:p>
          <a:endParaRPr lang="en-US"/>
        </a:p>
      </dgm:t>
    </dgm:pt>
    <dgm:pt modelId="{B12407A9-885A-4714-A414-53D626C8D138}" type="pres">
      <dgm:prSet presAssocID="{A6C8454F-411D-416F-939A-D51BFA4E7BD4}" presName="node" presStyleLbl="node1" presStyleIdx="3" presStyleCnt="4">
        <dgm:presLayoutVars>
          <dgm:bulletEnabled val="1"/>
        </dgm:presLayoutVars>
      </dgm:prSet>
      <dgm:spPr/>
      <dgm:t>
        <a:bodyPr/>
        <a:lstStyle/>
        <a:p>
          <a:endParaRPr lang="en-US"/>
        </a:p>
      </dgm:t>
    </dgm:pt>
  </dgm:ptLst>
  <dgm:cxnLst>
    <dgm:cxn modelId="{79DAD660-3D91-4D97-91CE-58E67A24AA48}" type="presOf" srcId="{5EE4DF8D-8210-4817-A660-1B57E192CB91}" destId="{627CB57D-BD07-43F5-9B7A-8936F0ACD28F}" srcOrd="0" destOrd="0" presId="urn:microsoft.com/office/officeart/2005/8/layout/process1"/>
    <dgm:cxn modelId="{B7BB09DF-340D-4438-B062-B74CBE0ED7D1}" type="presOf" srcId="{27EE4B38-0BEC-4CB0-976C-6AD2A2A7A8F1}" destId="{9945A80A-29F6-4326-805C-54AD8E49D3CA}" srcOrd="1" destOrd="0" presId="urn:microsoft.com/office/officeart/2005/8/layout/process1"/>
    <dgm:cxn modelId="{317F334F-6A67-4964-B189-B83B79581B2E}" type="presOf" srcId="{DC9EF172-E168-471E-84D3-9AA8E60D30F3}" destId="{30B35B96-CA4A-453F-A2AE-952D58147867}"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BA07FF08-3AC8-49B2-911C-8A671D4ECCA7}" type="presOf" srcId="{8DB696A6-6016-4670-907C-2B45EF909725}" destId="{4206855C-1A0A-4566-B43B-B6AD645DDE32}" srcOrd="0" destOrd="0" presId="urn:microsoft.com/office/officeart/2005/8/layout/process1"/>
    <dgm:cxn modelId="{53CEA712-80B5-49E9-AB9E-EC855B21571D}" srcId="{394F7E59-D09E-46F5-AFFF-7F3F0BEEAADE}" destId="{7830957B-4FB6-4390-B47A-BB5DA6F50522}" srcOrd="1" destOrd="0" parTransId="{467D77F3-80EA-4A47-BEFB-EC42A25181C1}" sibTransId="{B0D40FE9-ADF2-4D6A-A435-47F68E0D0846}"/>
    <dgm:cxn modelId="{0D23C121-41C1-4018-9A69-B75B067C4D27}" type="presOf" srcId="{B0D40FE9-ADF2-4D6A-A435-47F68E0D0846}" destId="{E320EB8B-A44D-45F2-927D-992B7BA86161}" srcOrd="0" destOrd="0" presId="urn:microsoft.com/office/officeart/2005/8/layout/process1"/>
    <dgm:cxn modelId="{FB0AF0C8-8DDF-4494-95CB-4F8732D4E6A3}" type="presOf" srcId="{27EE4B38-0BEC-4CB0-976C-6AD2A2A7A8F1}" destId="{C9C5CE31-1B61-4D7D-AB52-7AD26AD82F81}" srcOrd="0" destOrd="0" presId="urn:microsoft.com/office/officeart/2005/8/layout/process1"/>
    <dgm:cxn modelId="{8FE4EBAE-57FD-47BC-B7AD-585F59484166}" type="presOf" srcId="{B0D40FE9-ADF2-4D6A-A435-47F68E0D0846}" destId="{1BFAA74C-242E-4B6E-99AE-2BDD5348CDA6}" srcOrd="1"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A5E0CC87-B034-4AA2-B7D8-7485E081F262}" srcId="{394F7E59-D09E-46F5-AFFF-7F3F0BEEAADE}" destId="{DC9EF172-E168-471E-84D3-9AA8E60D30F3}" srcOrd="0" destOrd="0" parTransId="{1C8F02A5-C67B-494D-8C8C-BBA54C41A675}" sibTransId="{27EE4B38-0BEC-4CB0-976C-6AD2A2A7A8F1}"/>
    <dgm:cxn modelId="{854BA892-D34F-48DE-9A12-CCC4B0D81360}" srcId="{394F7E59-D09E-46F5-AFFF-7F3F0BEEAADE}" destId="{A6C8454F-411D-416F-939A-D51BFA4E7BD4}" srcOrd="3" destOrd="0" parTransId="{1B088F7B-ACC3-42AB-B079-99413E8C29FA}" sibTransId="{271DA441-8124-4942-9FAD-69E87990F5CE}"/>
    <dgm:cxn modelId="{EF72D5F1-11F0-4952-AE89-AF2D67A80B26}" srcId="{394F7E59-D09E-46F5-AFFF-7F3F0BEEAADE}" destId="{5EE4DF8D-8210-4817-A660-1B57E192CB91}" srcOrd="2" destOrd="0" parTransId="{D5C6A38E-D004-42A9-BDFA-1A1EDF977D77}" sibTransId="{8DB696A6-6016-4670-907C-2B45EF909725}"/>
    <dgm:cxn modelId="{4A2079E6-DABC-4BFC-88C3-1C33AF349DBC}" type="presOf" srcId="{7830957B-4FB6-4390-B47A-BB5DA6F50522}" destId="{02E87683-B1F0-427C-99DD-AF0FDBBC6BBD}" srcOrd="0" destOrd="0" presId="urn:microsoft.com/office/officeart/2005/8/layout/process1"/>
    <dgm:cxn modelId="{F6DBFDEC-87DA-4201-BD0F-2B296DED7B43}" type="presParOf" srcId="{70804282-F85E-4872-ADC1-0E2D12974B06}" destId="{30B35B96-CA4A-453F-A2AE-952D58147867}" srcOrd="0" destOrd="0" presId="urn:microsoft.com/office/officeart/2005/8/layout/process1"/>
    <dgm:cxn modelId="{0246B422-392A-4668-8D07-8AAD9546EFB4}" type="presParOf" srcId="{70804282-F85E-4872-ADC1-0E2D12974B06}" destId="{C9C5CE31-1B61-4D7D-AB52-7AD26AD82F81}" srcOrd="1" destOrd="0" presId="urn:microsoft.com/office/officeart/2005/8/layout/process1"/>
    <dgm:cxn modelId="{56F9FEB4-AE81-47FF-9C01-CBBE97473BAD}" type="presParOf" srcId="{C9C5CE31-1B61-4D7D-AB52-7AD26AD82F81}" destId="{9945A80A-29F6-4326-805C-54AD8E49D3CA}" srcOrd="0" destOrd="0" presId="urn:microsoft.com/office/officeart/2005/8/layout/process1"/>
    <dgm:cxn modelId="{7832240F-A2B6-4C87-9791-43531D99A5FD}" type="presParOf" srcId="{70804282-F85E-4872-ADC1-0E2D12974B06}" destId="{02E87683-B1F0-427C-99DD-AF0FDBBC6BBD}" srcOrd="2" destOrd="0" presId="urn:microsoft.com/office/officeart/2005/8/layout/process1"/>
    <dgm:cxn modelId="{50B91970-7663-452E-87E9-F4E1DBCDC9FD}" type="presParOf" srcId="{70804282-F85E-4872-ADC1-0E2D12974B06}" destId="{E320EB8B-A44D-45F2-927D-992B7BA86161}" srcOrd="3" destOrd="0" presId="urn:microsoft.com/office/officeart/2005/8/layout/process1"/>
    <dgm:cxn modelId="{C80F9069-50DD-4114-BD84-C72D06ADFFBC}" type="presParOf" srcId="{E320EB8B-A44D-45F2-927D-992B7BA86161}" destId="{1BFAA74C-242E-4B6E-99AE-2BDD5348CDA6}" srcOrd="0" destOrd="0" presId="urn:microsoft.com/office/officeart/2005/8/layout/process1"/>
    <dgm:cxn modelId="{C5AA9438-BB85-4A21-897F-8D7083A1DA67}" type="presParOf" srcId="{70804282-F85E-4872-ADC1-0E2D12974B06}" destId="{627CB57D-BD07-43F5-9B7A-8936F0ACD28F}" srcOrd="4" destOrd="0" presId="urn:microsoft.com/office/officeart/2005/8/layout/process1"/>
    <dgm:cxn modelId="{81A14E4C-1159-4A49-9328-45CBE3D15B78}" type="presParOf" srcId="{70804282-F85E-4872-ADC1-0E2D12974B06}" destId="{4206855C-1A0A-4566-B43B-B6AD645DDE32}" srcOrd="5"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442FF6F4-0E24-4FCE-9B52-2A34A66DC1C8}">
      <dgm:prSet phldrT="[Text]"/>
      <dgm:spPr/>
      <dgm:t>
        <a:bodyPr/>
        <a:lstStyle/>
        <a:p>
          <a:r>
            <a:rPr lang="en-US" dirty="0" smtClean="0"/>
            <a:t>BATTERED WOMEN</a:t>
          </a:r>
          <a:endParaRPr lang="en-US" dirty="0"/>
        </a:p>
      </dgm:t>
    </dgm:pt>
    <dgm:pt modelId="{6CCE1B6A-B8E4-4407-A7B2-C8EFDFCCA8A6}" type="parTrans" cxnId="{889E9981-DD45-43E7-A7A1-987D0B8F12E6}">
      <dgm:prSet/>
      <dgm:spPr/>
      <dgm:t>
        <a:bodyPr/>
        <a:lstStyle/>
        <a:p>
          <a:endParaRPr lang="en-US"/>
        </a:p>
      </dgm:t>
    </dgm:pt>
    <dgm:pt modelId="{01815837-F53B-4656-98DF-E95C7EC766EC}" type="sibTrans" cxnId="{889E9981-DD45-43E7-A7A1-987D0B8F12E6}">
      <dgm:prSet/>
      <dgm:spPr/>
      <dgm:t>
        <a:bodyPr/>
        <a:lstStyle/>
        <a:p>
          <a:endParaRPr lang="en-US" dirty="0"/>
        </a:p>
      </dgm:t>
    </dgm:pt>
    <dgm:pt modelId="{A6C8454F-411D-416F-939A-D51BFA4E7BD4}">
      <dgm:prSet/>
      <dgm:spPr/>
      <dgm:t>
        <a:bodyPr/>
        <a:lstStyle/>
        <a:p>
          <a:r>
            <a:rPr lang="en-US" dirty="0" smtClean="0"/>
            <a:t>CRIME</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70804282-F85E-4872-ADC1-0E2D12974B06}" type="pres">
      <dgm:prSet presAssocID="{394F7E59-D09E-46F5-AFFF-7F3F0BEEAADE}" presName="Name0" presStyleCnt="0">
        <dgm:presLayoutVars>
          <dgm:dir/>
          <dgm:resizeHandles val="exact"/>
        </dgm:presLayoutVars>
      </dgm:prSet>
      <dgm:spPr/>
    </dgm:pt>
    <dgm:pt modelId="{55D77D49-68BD-4397-A2D5-67D65297FDE0}" type="pres">
      <dgm:prSet presAssocID="{442FF6F4-0E24-4FCE-9B52-2A34A66DC1C8}" presName="node" presStyleLbl="node1" presStyleIdx="0" presStyleCnt="2">
        <dgm:presLayoutVars>
          <dgm:bulletEnabled val="1"/>
        </dgm:presLayoutVars>
      </dgm:prSet>
      <dgm:spPr/>
      <dgm:t>
        <a:bodyPr/>
        <a:lstStyle/>
        <a:p>
          <a:endParaRPr lang="en-US"/>
        </a:p>
      </dgm:t>
    </dgm:pt>
    <dgm:pt modelId="{96916720-A52C-411E-B903-64BFEEE90618}" type="pres">
      <dgm:prSet presAssocID="{01815837-F53B-4656-98DF-E95C7EC766EC}" presName="sibTrans" presStyleLbl="sibTrans2D1" presStyleIdx="0" presStyleCnt="1"/>
      <dgm:spPr/>
      <dgm:t>
        <a:bodyPr/>
        <a:lstStyle/>
        <a:p>
          <a:endParaRPr lang="en-US"/>
        </a:p>
      </dgm:t>
    </dgm:pt>
    <dgm:pt modelId="{CE0AD9D5-C4CA-40EA-BF61-A39E075AE431}" type="pres">
      <dgm:prSet presAssocID="{01815837-F53B-4656-98DF-E95C7EC766EC}"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89E9981-DD45-43E7-A7A1-987D0B8F12E6}" srcId="{394F7E59-D09E-46F5-AFFF-7F3F0BEEAADE}" destId="{442FF6F4-0E24-4FCE-9B52-2A34A66DC1C8}" srcOrd="0" destOrd="0" parTransId="{6CCE1B6A-B8E4-4407-A7B2-C8EFDFCCA8A6}" sibTransId="{01815837-F53B-4656-98DF-E95C7EC766EC}"/>
    <dgm:cxn modelId="{1FAB4BB8-E040-4686-AA57-614ED4ECA163}" type="presOf" srcId="{01815837-F53B-4656-98DF-E95C7EC766EC}" destId="{CE0AD9D5-C4CA-40EA-BF61-A39E075AE431}" srcOrd="1" destOrd="0" presId="urn:microsoft.com/office/officeart/2005/8/layout/process1"/>
    <dgm:cxn modelId="{208195C2-031E-4EEE-88CD-42D6DD1C07D5}" type="presOf" srcId="{01815837-F53B-4656-98DF-E95C7EC766EC}" destId="{96916720-A52C-411E-B903-64BFEEE90618}"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854BA892-D34F-48DE-9A12-CCC4B0D81360}" srcId="{394F7E59-D09E-46F5-AFFF-7F3F0BEEAADE}" destId="{A6C8454F-411D-416F-939A-D51BFA4E7BD4}" srcOrd="1" destOrd="0" parTransId="{1B088F7B-ACC3-42AB-B079-99413E8C29FA}" sibTransId="{271DA441-8124-4942-9FAD-69E87990F5CE}"/>
    <dgm:cxn modelId="{25CDD41A-8870-40C0-AAE1-3924D465A2D8}" type="presOf" srcId="{442FF6F4-0E24-4FCE-9B52-2A34A66DC1C8}" destId="{55D77D49-68BD-4397-A2D5-67D65297FDE0}"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25BA2B8B-1B48-45BD-96E3-42E1B300DC54}" type="presParOf" srcId="{70804282-F85E-4872-ADC1-0E2D12974B06}" destId="{55D77D49-68BD-4397-A2D5-67D65297FDE0}" srcOrd="0" destOrd="0" presId="urn:microsoft.com/office/officeart/2005/8/layout/process1"/>
    <dgm:cxn modelId="{C9A9BD60-C18B-468C-99AB-9FC1A675E461}" type="presParOf" srcId="{70804282-F85E-4872-ADC1-0E2D12974B06}" destId="{96916720-A52C-411E-B903-64BFEEE90618}" srcOrd="1" destOrd="0" presId="urn:microsoft.com/office/officeart/2005/8/layout/process1"/>
    <dgm:cxn modelId="{6D9E4996-7C33-48AD-B3BD-7B70837B61BF}" type="presParOf" srcId="{96916720-A52C-411E-B903-64BFEEE90618}" destId="{CE0AD9D5-C4CA-40EA-BF61-A39E075AE431}"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ECONOMIC MOTIVATION</a:t>
          </a:r>
          <a:endParaRPr lang="en-US" dirty="0"/>
        </a:p>
      </dgm:t>
    </dgm:pt>
    <dgm:pt modelId="{D5C6A38E-D004-42A9-BDFA-1A1EDF977D77}" type="parTrans" cxnId="{EF72D5F1-11F0-4952-AE89-AF2D67A80B26}">
      <dgm:prSet/>
      <dgm:spPr/>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3B4A07-7430-46AD-A05F-57D2CC002C6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121F3CB-8EB9-4449-A6E8-7F0C375B21F9}">
      <dgm:prSet phldrT="[Text]"/>
      <dgm:spPr>
        <a:solidFill>
          <a:srgbClr val="7030A0"/>
        </a:solidFill>
      </dgm:spPr>
      <dgm:t>
        <a:bodyPr/>
        <a:lstStyle/>
        <a:p>
          <a:r>
            <a:rPr lang="en-US" dirty="0" smtClean="0"/>
            <a:t>Relational Dysfunction</a:t>
          </a:r>
          <a:endParaRPr lang="en-US" dirty="0"/>
        </a:p>
      </dgm:t>
    </dgm:pt>
    <dgm:pt modelId="{51D9D181-4E3B-44EF-B114-9F372342C058}" type="parTrans" cxnId="{AC7872E9-7B65-406E-AF91-B763346A8052}">
      <dgm:prSet/>
      <dgm:spPr/>
      <dgm:t>
        <a:bodyPr/>
        <a:lstStyle/>
        <a:p>
          <a:endParaRPr lang="en-US"/>
        </a:p>
      </dgm:t>
    </dgm:pt>
    <dgm:pt modelId="{63267BB2-9E63-4744-B0F4-82C43D5F6B31}" type="sibTrans" cxnId="{AC7872E9-7B65-406E-AF91-B763346A8052}">
      <dgm:prSet/>
      <dgm:spPr/>
      <dgm:t>
        <a:bodyPr/>
        <a:lstStyle/>
        <a:p>
          <a:endParaRPr lang="en-US"/>
        </a:p>
      </dgm:t>
    </dgm:pt>
    <dgm:pt modelId="{F73EBEDA-0E4E-4E71-9E9D-099F5238FE81}">
      <dgm:prSet phldrT="[Text]"/>
      <dgm:spPr>
        <a:solidFill>
          <a:srgbClr val="7030A0"/>
        </a:solidFill>
      </dgm:spPr>
      <dgm:t>
        <a:bodyPr/>
        <a:lstStyle/>
        <a:p>
          <a:r>
            <a:rPr lang="en-US" dirty="0" smtClean="0"/>
            <a:t>Child Abuse</a:t>
          </a:r>
          <a:endParaRPr lang="en-US" dirty="0"/>
        </a:p>
      </dgm:t>
    </dgm:pt>
    <dgm:pt modelId="{5675BEE6-BB4F-495E-ACAD-C0A08BAEBDFA}" type="parTrans" cxnId="{0A342B6F-7CF9-48D8-A0E7-250BD895AE31}">
      <dgm:prSet/>
      <dgm:spPr/>
      <dgm:t>
        <a:bodyPr/>
        <a:lstStyle/>
        <a:p>
          <a:endParaRPr lang="en-US"/>
        </a:p>
      </dgm:t>
    </dgm:pt>
    <dgm:pt modelId="{F837AF3F-852D-4177-B1C6-DEE769082683}" type="sibTrans" cxnId="{0A342B6F-7CF9-48D8-A0E7-250BD895AE31}">
      <dgm:prSet/>
      <dgm:spPr/>
      <dgm:t>
        <a:bodyPr/>
        <a:lstStyle/>
        <a:p>
          <a:endParaRPr lang="en-US"/>
        </a:p>
      </dgm:t>
    </dgm:pt>
    <dgm:pt modelId="{B20862B5-0CCC-4D1F-AAE4-28B3883605F3}">
      <dgm:prSet phldrT="[Text]"/>
      <dgm:spPr>
        <a:solidFill>
          <a:srgbClr val="7030A0"/>
        </a:solidFill>
      </dgm:spPr>
      <dgm:t>
        <a:bodyPr/>
        <a:lstStyle/>
        <a:p>
          <a:r>
            <a:rPr lang="en-US" dirty="0" smtClean="0"/>
            <a:t>Adult Victimization</a:t>
          </a:r>
          <a:endParaRPr lang="en-US" dirty="0"/>
        </a:p>
      </dgm:t>
    </dgm:pt>
    <dgm:pt modelId="{63D44721-1E22-41F3-B952-1B7C33D50845}" type="parTrans" cxnId="{E7FAF450-DAAD-4625-B063-588AC50BF699}">
      <dgm:prSet/>
      <dgm:spPr/>
      <dgm:t>
        <a:bodyPr/>
        <a:lstStyle/>
        <a:p>
          <a:endParaRPr lang="en-US"/>
        </a:p>
      </dgm:t>
    </dgm:pt>
    <dgm:pt modelId="{CE1A079C-32FC-4210-8F70-B76F2BB336B0}" type="sibTrans" cxnId="{E7FAF450-DAAD-4625-B063-588AC50BF699}">
      <dgm:prSet/>
      <dgm:spPr/>
      <dgm:t>
        <a:bodyPr/>
        <a:lstStyle/>
        <a:p>
          <a:endParaRPr lang="en-US"/>
        </a:p>
      </dgm:t>
    </dgm:pt>
    <dgm:pt modelId="{68477196-8479-4779-A171-92148ED82700}">
      <dgm:prSet phldrT="[Text]"/>
      <dgm:spPr>
        <a:solidFill>
          <a:srgbClr val="7030A0"/>
        </a:solidFill>
      </dgm:spPr>
      <dgm:t>
        <a:bodyPr/>
        <a:lstStyle/>
        <a:p>
          <a:r>
            <a:rPr lang="en-US" dirty="0" smtClean="0"/>
            <a:t>Parental Involvement</a:t>
          </a:r>
          <a:endParaRPr lang="en-US" dirty="0"/>
        </a:p>
      </dgm:t>
    </dgm:pt>
    <dgm:pt modelId="{431C0C14-4BAA-4868-9C9D-2C3EA90A8E20}" type="parTrans" cxnId="{B413A781-72FA-4FDF-8522-56F85CD79040}">
      <dgm:prSet/>
      <dgm:spPr/>
      <dgm:t>
        <a:bodyPr/>
        <a:lstStyle/>
        <a:p>
          <a:endParaRPr lang="en-US"/>
        </a:p>
      </dgm:t>
    </dgm:pt>
    <dgm:pt modelId="{BC8B92A8-6ADD-4E0D-96A8-8A9372105C25}" type="sibTrans" cxnId="{B413A781-72FA-4FDF-8522-56F85CD79040}">
      <dgm:prSet/>
      <dgm:spPr/>
      <dgm:t>
        <a:bodyPr/>
        <a:lstStyle/>
        <a:p>
          <a:endParaRPr lang="en-US"/>
        </a:p>
      </dgm:t>
    </dgm:pt>
    <dgm:pt modelId="{853B5A8A-7E02-46CD-91B1-9D8A1ADC4862}">
      <dgm:prSet phldrT="[Text]"/>
      <dgm:spPr>
        <a:solidFill>
          <a:srgbClr val="7030A0"/>
        </a:solidFill>
      </dgm:spPr>
      <dgm:t>
        <a:bodyPr/>
        <a:lstStyle/>
        <a:p>
          <a:r>
            <a:rPr lang="en-US" dirty="0" smtClean="0"/>
            <a:t>Psychosis (symptoms)</a:t>
          </a:r>
          <a:endParaRPr lang="en-US" dirty="0"/>
        </a:p>
      </dgm:t>
    </dgm:pt>
    <dgm:pt modelId="{963ADB55-783A-44AB-B873-7F1522BE9B19}" type="parTrans" cxnId="{25B996A9-F1E0-453F-9E9A-9E12019920F0}">
      <dgm:prSet/>
      <dgm:spPr/>
      <dgm:t>
        <a:bodyPr/>
        <a:lstStyle/>
        <a:p>
          <a:endParaRPr lang="en-US"/>
        </a:p>
      </dgm:t>
    </dgm:pt>
    <dgm:pt modelId="{9DB73B38-2F74-458D-9711-8DB7247E142E}" type="sibTrans" cxnId="{25B996A9-F1E0-453F-9E9A-9E12019920F0}">
      <dgm:prSet/>
      <dgm:spPr/>
      <dgm:t>
        <a:bodyPr/>
        <a:lstStyle/>
        <a:p>
          <a:endParaRPr lang="en-US"/>
        </a:p>
      </dgm:t>
    </dgm:pt>
    <dgm:pt modelId="{530CD3B1-8B69-4582-8DAB-D288205E0DDB}">
      <dgm:prSet/>
      <dgm:spPr>
        <a:solidFill>
          <a:srgbClr val="7030A0"/>
        </a:solidFill>
      </dgm:spPr>
      <dgm:t>
        <a:bodyPr/>
        <a:lstStyle/>
        <a:p>
          <a:r>
            <a:rPr lang="en-US" dirty="0" smtClean="0"/>
            <a:t>Family Conflict</a:t>
          </a:r>
          <a:endParaRPr lang="en-US" dirty="0"/>
        </a:p>
      </dgm:t>
    </dgm:pt>
    <dgm:pt modelId="{DECE7059-EB5E-4179-8697-8229DA7E5AB8}" type="parTrans" cxnId="{12757B2C-40FD-4A5D-878B-8C4761E1F719}">
      <dgm:prSet/>
      <dgm:spPr/>
      <dgm:t>
        <a:bodyPr/>
        <a:lstStyle/>
        <a:p>
          <a:endParaRPr lang="en-US"/>
        </a:p>
      </dgm:t>
    </dgm:pt>
    <dgm:pt modelId="{9484C767-17FA-4F36-BE21-93DF49D3C742}" type="sibTrans" cxnId="{12757B2C-40FD-4A5D-878B-8C4761E1F719}">
      <dgm:prSet/>
      <dgm:spPr/>
      <dgm:t>
        <a:bodyPr/>
        <a:lstStyle/>
        <a:p>
          <a:endParaRPr lang="en-US"/>
        </a:p>
      </dgm:t>
    </dgm:pt>
    <dgm:pt modelId="{A928E087-6007-4E64-B038-E1A2B3155E63}">
      <dgm:prSet/>
      <dgm:spPr>
        <a:solidFill>
          <a:srgbClr val="7030A0"/>
        </a:solidFill>
      </dgm:spPr>
      <dgm:t>
        <a:bodyPr/>
        <a:lstStyle/>
        <a:p>
          <a:r>
            <a:rPr lang="en-US" dirty="0" smtClean="0"/>
            <a:t>Depression/ Anxiety (symptoms)</a:t>
          </a:r>
          <a:endParaRPr lang="en-US" dirty="0"/>
        </a:p>
      </dgm:t>
    </dgm:pt>
    <dgm:pt modelId="{0B073640-DAD7-4C8E-9828-7C59D3D79C09}" type="parTrans" cxnId="{E067D138-D840-4629-B192-481B96A0206D}">
      <dgm:prSet/>
      <dgm:spPr/>
      <dgm:t>
        <a:bodyPr/>
        <a:lstStyle/>
        <a:p>
          <a:endParaRPr lang="en-US"/>
        </a:p>
      </dgm:t>
    </dgm:pt>
    <dgm:pt modelId="{94F45797-9A0E-45AF-93E4-5F5490AF2428}" type="sibTrans" cxnId="{E067D138-D840-4629-B192-481B96A0206D}">
      <dgm:prSet/>
      <dgm:spPr/>
      <dgm:t>
        <a:bodyPr/>
        <a:lstStyle/>
        <a:p>
          <a:endParaRPr lang="en-US"/>
        </a:p>
      </dgm:t>
    </dgm:pt>
    <dgm:pt modelId="{63600693-A197-4ECF-BE06-36DD2E0F3CAB}">
      <dgm:prSet/>
      <dgm:spPr>
        <a:solidFill>
          <a:srgbClr val="7030A0"/>
        </a:solidFill>
      </dgm:spPr>
      <dgm:t>
        <a:bodyPr/>
        <a:lstStyle/>
        <a:p>
          <a:r>
            <a:rPr lang="en-US" dirty="0" smtClean="0"/>
            <a:t>Parental Stress</a:t>
          </a:r>
          <a:endParaRPr lang="en-US" dirty="0"/>
        </a:p>
      </dgm:t>
    </dgm:pt>
    <dgm:pt modelId="{F9AC4544-9C24-4AD5-A8E6-3E6023962B44}" type="parTrans" cxnId="{09B3BA75-CD8B-4F23-BF25-7DADCEE5234F}">
      <dgm:prSet/>
      <dgm:spPr/>
      <dgm:t>
        <a:bodyPr/>
        <a:lstStyle/>
        <a:p>
          <a:endParaRPr lang="en-US"/>
        </a:p>
      </dgm:t>
    </dgm:pt>
    <dgm:pt modelId="{CBBB6BE9-1C3E-41BE-99B8-AB7B487809D3}" type="sibTrans" cxnId="{09B3BA75-CD8B-4F23-BF25-7DADCEE5234F}">
      <dgm:prSet/>
      <dgm:spPr/>
      <dgm:t>
        <a:bodyPr/>
        <a:lstStyle/>
        <a:p>
          <a:endParaRPr lang="en-US"/>
        </a:p>
      </dgm:t>
    </dgm:pt>
    <dgm:pt modelId="{82313AA9-A442-4DFF-A911-6915785069D0}">
      <dgm:prSet/>
      <dgm:spPr>
        <a:solidFill>
          <a:srgbClr val="7030A0"/>
        </a:solidFill>
      </dgm:spPr>
      <dgm:t>
        <a:bodyPr/>
        <a:lstStyle/>
        <a:p>
          <a:r>
            <a:rPr lang="en-US" dirty="0" smtClean="0"/>
            <a:t>Housing Safety</a:t>
          </a:r>
          <a:endParaRPr lang="en-US" dirty="0"/>
        </a:p>
      </dgm:t>
    </dgm:pt>
    <dgm:pt modelId="{2C77C7DB-F148-4A86-AD07-3635956B6D9B}" type="parTrans" cxnId="{40E714C7-1EC9-4B27-B8DC-6FFAE1BFB435}">
      <dgm:prSet/>
      <dgm:spPr/>
      <dgm:t>
        <a:bodyPr/>
        <a:lstStyle/>
        <a:p>
          <a:endParaRPr lang="en-US"/>
        </a:p>
      </dgm:t>
    </dgm:pt>
    <dgm:pt modelId="{4D911A22-2DF4-40D5-A03E-F66F0C67EE78}" type="sibTrans" cxnId="{40E714C7-1EC9-4B27-B8DC-6FFAE1BFB435}">
      <dgm:prSet/>
      <dgm:spPr/>
      <dgm:t>
        <a:bodyPr/>
        <a:lstStyle/>
        <a:p>
          <a:endParaRPr lang="en-US"/>
        </a:p>
      </dgm:t>
    </dgm:pt>
    <dgm:pt modelId="{6A37FE69-92D1-4BA8-8CCB-04A44DAF211F}" type="pres">
      <dgm:prSet presAssocID="{D93B4A07-7430-46AD-A05F-57D2CC002C63}" presName="diagram" presStyleCnt="0">
        <dgm:presLayoutVars>
          <dgm:dir/>
          <dgm:resizeHandles val="exact"/>
        </dgm:presLayoutVars>
      </dgm:prSet>
      <dgm:spPr/>
      <dgm:t>
        <a:bodyPr/>
        <a:lstStyle/>
        <a:p>
          <a:endParaRPr lang="en-US"/>
        </a:p>
      </dgm:t>
    </dgm:pt>
    <dgm:pt modelId="{28C5BFAA-63ED-47E3-BBDB-97EB3BD7ACC6}" type="pres">
      <dgm:prSet presAssocID="{7121F3CB-8EB9-4449-A6E8-7F0C375B21F9}" presName="node" presStyleLbl="node1" presStyleIdx="0" presStyleCnt="9">
        <dgm:presLayoutVars>
          <dgm:bulletEnabled val="1"/>
        </dgm:presLayoutVars>
      </dgm:prSet>
      <dgm:spPr/>
      <dgm:t>
        <a:bodyPr/>
        <a:lstStyle/>
        <a:p>
          <a:endParaRPr lang="en-US"/>
        </a:p>
      </dgm:t>
    </dgm:pt>
    <dgm:pt modelId="{84D4DE0F-C02D-48F0-B150-DDEA2D458A48}" type="pres">
      <dgm:prSet presAssocID="{63267BB2-9E63-4744-B0F4-82C43D5F6B31}" presName="sibTrans" presStyleCnt="0"/>
      <dgm:spPr/>
    </dgm:pt>
    <dgm:pt modelId="{B14321E8-A590-4324-9995-7DB2ED395CB4}" type="pres">
      <dgm:prSet presAssocID="{530CD3B1-8B69-4582-8DAB-D288205E0DDB}" presName="node" presStyleLbl="node1" presStyleIdx="1" presStyleCnt="9">
        <dgm:presLayoutVars>
          <dgm:bulletEnabled val="1"/>
        </dgm:presLayoutVars>
      </dgm:prSet>
      <dgm:spPr/>
      <dgm:t>
        <a:bodyPr/>
        <a:lstStyle/>
        <a:p>
          <a:endParaRPr lang="en-US"/>
        </a:p>
      </dgm:t>
    </dgm:pt>
    <dgm:pt modelId="{7C5F825D-1152-45D0-B6E4-BFA18A69592B}" type="pres">
      <dgm:prSet presAssocID="{9484C767-17FA-4F36-BE21-93DF49D3C742}" presName="sibTrans" presStyleCnt="0"/>
      <dgm:spPr/>
    </dgm:pt>
    <dgm:pt modelId="{68F05C5A-BA4A-4D71-B6F9-95AA7401193E}" type="pres">
      <dgm:prSet presAssocID="{F73EBEDA-0E4E-4E71-9E9D-099F5238FE81}" presName="node" presStyleLbl="node1" presStyleIdx="2" presStyleCnt="9" custLinFactNeighborX="-2000" custLinFactNeighborY="0">
        <dgm:presLayoutVars>
          <dgm:bulletEnabled val="1"/>
        </dgm:presLayoutVars>
      </dgm:prSet>
      <dgm:spPr/>
      <dgm:t>
        <a:bodyPr/>
        <a:lstStyle/>
        <a:p>
          <a:endParaRPr lang="en-US"/>
        </a:p>
      </dgm:t>
    </dgm:pt>
    <dgm:pt modelId="{08DBD930-CED3-465B-8394-7F00CA5F6844}" type="pres">
      <dgm:prSet presAssocID="{F837AF3F-852D-4177-B1C6-DEE769082683}" presName="sibTrans" presStyleCnt="0"/>
      <dgm:spPr/>
    </dgm:pt>
    <dgm:pt modelId="{9B344856-FA17-427A-B115-F455AA049D31}" type="pres">
      <dgm:prSet presAssocID="{B20862B5-0CCC-4D1F-AAE4-28B3883605F3}" presName="node" presStyleLbl="node1" presStyleIdx="3" presStyleCnt="9">
        <dgm:presLayoutVars>
          <dgm:bulletEnabled val="1"/>
        </dgm:presLayoutVars>
      </dgm:prSet>
      <dgm:spPr/>
      <dgm:t>
        <a:bodyPr/>
        <a:lstStyle/>
        <a:p>
          <a:endParaRPr lang="en-US"/>
        </a:p>
      </dgm:t>
    </dgm:pt>
    <dgm:pt modelId="{CEB2CCB8-332C-4917-A9D9-7D0F802A8006}" type="pres">
      <dgm:prSet presAssocID="{CE1A079C-32FC-4210-8F70-B76F2BB336B0}" presName="sibTrans" presStyleCnt="0"/>
      <dgm:spPr/>
    </dgm:pt>
    <dgm:pt modelId="{822977DA-A807-42CF-AD97-80BA5A61AB59}" type="pres">
      <dgm:prSet presAssocID="{68477196-8479-4779-A171-92148ED82700}" presName="node" presStyleLbl="node1" presStyleIdx="4" presStyleCnt="9">
        <dgm:presLayoutVars>
          <dgm:bulletEnabled val="1"/>
        </dgm:presLayoutVars>
      </dgm:prSet>
      <dgm:spPr/>
      <dgm:t>
        <a:bodyPr/>
        <a:lstStyle/>
        <a:p>
          <a:endParaRPr lang="en-US"/>
        </a:p>
      </dgm:t>
    </dgm:pt>
    <dgm:pt modelId="{4FB7F37E-6A57-43BC-A47C-AB65ED703878}" type="pres">
      <dgm:prSet presAssocID="{BC8B92A8-6ADD-4E0D-96A8-8A9372105C25}" presName="sibTrans" presStyleCnt="0"/>
      <dgm:spPr/>
    </dgm:pt>
    <dgm:pt modelId="{6DE91F96-552D-4E60-A894-0B4B5C4F6D69}" type="pres">
      <dgm:prSet presAssocID="{63600693-A197-4ECF-BE06-36DD2E0F3CAB}" presName="node" presStyleLbl="node1" presStyleIdx="5" presStyleCnt="9">
        <dgm:presLayoutVars>
          <dgm:bulletEnabled val="1"/>
        </dgm:presLayoutVars>
      </dgm:prSet>
      <dgm:spPr/>
      <dgm:t>
        <a:bodyPr/>
        <a:lstStyle/>
        <a:p>
          <a:endParaRPr lang="en-US"/>
        </a:p>
      </dgm:t>
    </dgm:pt>
    <dgm:pt modelId="{EE51F5C8-7ACF-4BE9-8B1A-E55E10EC6C08}" type="pres">
      <dgm:prSet presAssocID="{CBBB6BE9-1C3E-41BE-99B8-AB7B487809D3}" presName="sibTrans" presStyleCnt="0"/>
      <dgm:spPr/>
    </dgm:pt>
    <dgm:pt modelId="{3D8B486E-5E7E-4C95-BA38-ABDA237421FD}" type="pres">
      <dgm:prSet presAssocID="{82313AA9-A442-4DFF-A911-6915785069D0}" presName="node" presStyleLbl="node1" presStyleIdx="6" presStyleCnt="9">
        <dgm:presLayoutVars>
          <dgm:bulletEnabled val="1"/>
        </dgm:presLayoutVars>
      </dgm:prSet>
      <dgm:spPr/>
      <dgm:t>
        <a:bodyPr/>
        <a:lstStyle/>
        <a:p>
          <a:endParaRPr lang="en-US"/>
        </a:p>
      </dgm:t>
    </dgm:pt>
    <dgm:pt modelId="{75FE3204-1CA3-4427-8517-33BF2F60B4E8}" type="pres">
      <dgm:prSet presAssocID="{4D911A22-2DF4-40D5-A03E-F66F0C67EE78}" presName="sibTrans" presStyleCnt="0"/>
      <dgm:spPr/>
    </dgm:pt>
    <dgm:pt modelId="{9B6E328C-78F3-4344-A1B4-B865770A4B78}" type="pres">
      <dgm:prSet presAssocID="{A928E087-6007-4E64-B038-E1A2B3155E63}" presName="node" presStyleLbl="node1" presStyleIdx="7" presStyleCnt="9">
        <dgm:presLayoutVars>
          <dgm:bulletEnabled val="1"/>
        </dgm:presLayoutVars>
      </dgm:prSet>
      <dgm:spPr/>
      <dgm:t>
        <a:bodyPr/>
        <a:lstStyle/>
        <a:p>
          <a:endParaRPr lang="en-US"/>
        </a:p>
      </dgm:t>
    </dgm:pt>
    <dgm:pt modelId="{722DF4DD-71FC-4CD6-B16D-EED8358B1F2B}" type="pres">
      <dgm:prSet presAssocID="{94F45797-9A0E-45AF-93E4-5F5490AF2428}" presName="sibTrans" presStyleCnt="0"/>
      <dgm:spPr/>
    </dgm:pt>
    <dgm:pt modelId="{D5C9AC77-E80B-4BAE-8027-C0BE3CBB1D9E}" type="pres">
      <dgm:prSet presAssocID="{853B5A8A-7E02-46CD-91B1-9D8A1ADC4862}" presName="node" presStyleLbl="node1" presStyleIdx="8" presStyleCnt="9">
        <dgm:presLayoutVars>
          <dgm:bulletEnabled val="1"/>
        </dgm:presLayoutVars>
      </dgm:prSet>
      <dgm:spPr/>
      <dgm:t>
        <a:bodyPr/>
        <a:lstStyle/>
        <a:p>
          <a:endParaRPr lang="en-US"/>
        </a:p>
      </dgm:t>
    </dgm:pt>
  </dgm:ptLst>
  <dgm:cxnLst>
    <dgm:cxn modelId="{09B3BA75-CD8B-4F23-BF25-7DADCEE5234F}" srcId="{D93B4A07-7430-46AD-A05F-57D2CC002C63}" destId="{63600693-A197-4ECF-BE06-36DD2E0F3CAB}" srcOrd="5" destOrd="0" parTransId="{F9AC4544-9C24-4AD5-A8E6-3E6023962B44}" sibTransId="{CBBB6BE9-1C3E-41BE-99B8-AB7B487809D3}"/>
    <dgm:cxn modelId="{34BF7B9E-DD07-482A-A63F-E926C25EF481}" type="presOf" srcId="{A928E087-6007-4E64-B038-E1A2B3155E63}" destId="{9B6E328C-78F3-4344-A1B4-B865770A4B78}" srcOrd="0" destOrd="0" presId="urn:microsoft.com/office/officeart/2005/8/layout/default"/>
    <dgm:cxn modelId="{C0D79BB1-5224-4A5A-AE5E-A3927F44D118}" type="presOf" srcId="{F73EBEDA-0E4E-4E71-9E9D-099F5238FE81}" destId="{68F05C5A-BA4A-4D71-B6F9-95AA7401193E}" srcOrd="0" destOrd="0" presId="urn:microsoft.com/office/officeart/2005/8/layout/default"/>
    <dgm:cxn modelId="{92F51E55-0251-48D0-BC49-3E3B57D5F155}" type="presOf" srcId="{853B5A8A-7E02-46CD-91B1-9D8A1ADC4862}" destId="{D5C9AC77-E80B-4BAE-8027-C0BE3CBB1D9E}" srcOrd="0" destOrd="0" presId="urn:microsoft.com/office/officeart/2005/8/layout/default"/>
    <dgm:cxn modelId="{703FBAA8-D19B-4496-81FB-804E68C73E5C}" type="presOf" srcId="{63600693-A197-4ECF-BE06-36DD2E0F3CAB}" destId="{6DE91F96-552D-4E60-A894-0B4B5C4F6D69}" srcOrd="0" destOrd="0" presId="urn:microsoft.com/office/officeart/2005/8/layout/default"/>
    <dgm:cxn modelId="{25B996A9-F1E0-453F-9E9A-9E12019920F0}" srcId="{D93B4A07-7430-46AD-A05F-57D2CC002C63}" destId="{853B5A8A-7E02-46CD-91B1-9D8A1ADC4862}" srcOrd="8" destOrd="0" parTransId="{963ADB55-783A-44AB-B873-7F1522BE9B19}" sibTransId="{9DB73B38-2F74-458D-9711-8DB7247E142E}"/>
    <dgm:cxn modelId="{40E714C7-1EC9-4B27-B8DC-6FFAE1BFB435}" srcId="{D93B4A07-7430-46AD-A05F-57D2CC002C63}" destId="{82313AA9-A442-4DFF-A911-6915785069D0}" srcOrd="6" destOrd="0" parTransId="{2C77C7DB-F148-4A86-AD07-3635956B6D9B}" sibTransId="{4D911A22-2DF4-40D5-A03E-F66F0C67EE78}"/>
    <dgm:cxn modelId="{AC7872E9-7B65-406E-AF91-B763346A8052}" srcId="{D93B4A07-7430-46AD-A05F-57D2CC002C63}" destId="{7121F3CB-8EB9-4449-A6E8-7F0C375B21F9}" srcOrd="0" destOrd="0" parTransId="{51D9D181-4E3B-44EF-B114-9F372342C058}" sibTransId="{63267BB2-9E63-4744-B0F4-82C43D5F6B31}"/>
    <dgm:cxn modelId="{124E26DE-433D-47AA-9A5F-3E8D20E49988}" type="presOf" srcId="{68477196-8479-4779-A171-92148ED82700}" destId="{822977DA-A807-42CF-AD97-80BA5A61AB59}" srcOrd="0" destOrd="0" presId="urn:microsoft.com/office/officeart/2005/8/layout/default"/>
    <dgm:cxn modelId="{65552AE0-7443-495F-9EF1-66A988B602EE}" type="presOf" srcId="{82313AA9-A442-4DFF-A911-6915785069D0}" destId="{3D8B486E-5E7E-4C95-BA38-ABDA237421FD}" srcOrd="0" destOrd="0" presId="urn:microsoft.com/office/officeart/2005/8/layout/default"/>
    <dgm:cxn modelId="{E067D138-D840-4629-B192-481B96A0206D}" srcId="{D93B4A07-7430-46AD-A05F-57D2CC002C63}" destId="{A928E087-6007-4E64-B038-E1A2B3155E63}" srcOrd="7" destOrd="0" parTransId="{0B073640-DAD7-4C8E-9828-7C59D3D79C09}" sibTransId="{94F45797-9A0E-45AF-93E4-5F5490AF2428}"/>
    <dgm:cxn modelId="{B413A781-72FA-4FDF-8522-56F85CD79040}" srcId="{D93B4A07-7430-46AD-A05F-57D2CC002C63}" destId="{68477196-8479-4779-A171-92148ED82700}" srcOrd="4" destOrd="0" parTransId="{431C0C14-4BAA-4868-9C9D-2C3EA90A8E20}" sibTransId="{BC8B92A8-6ADD-4E0D-96A8-8A9372105C25}"/>
    <dgm:cxn modelId="{0A342B6F-7CF9-48D8-A0E7-250BD895AE31}" srcId="{D93B4A07-7430-46AD-A05F-57D2CC002C63}" destId="{F73EBEDA-0E4E-4E71-9E9D-099F5238FE81}" srcOrd="2" destOrd="0" parTransId="{5675BEE6-BB4F-495E-ACAD-C0A08BAEBDFA}" sibTransId="{F837AF3F-852D-4177-B1C6-DEE769082683}"/>
    <dgm:cxn modelId="{EDF8B75A-9B9C-4638-8F69-2D395260F93C}" type="presOf" srcId="{B20862B5-0CCC-4D1F-AAE4-28B3883605F3}" destId="{9B344856-FA17-427A-B115-F455AA049D31}" srcOrd="0" destOrd="0" presId="urn:microsoft.com/office/officeart/2005/8/layout/default"/>
    <dgm:cxn modelId="{0FBE516C-4832-45E5-BFBB-E7D450F01E7B}" type="presOf" srcId="{530CD3B1-8B69-4582-8DAB-D288205E0DDB}" destId="{B14321E8-A590-4324-9995-7DB2ED395CB4}" srcOrd="0" destOrd="0" presId="urn:microsoft.com/office/officeart/2005/8/layout/default"/>
    <dgm:cxn modelId="{77D7F78D-9A17-45E2-B508-DEB17A179501}" type="presOf" srcId="{7121F3CB-8EB9-4449-A6E8-7F0C375B21F9}" destId="{28C5BFAA-63ED-47E3-BBDB-97EB3BD7ACC6}" srcOrd="0" destOrd="0" presId="urn:microsoft.com/office/officeart/2005/8/layout/default"/>
    <dgm:cxn modelId="{E7FAF450-DAAD-4625-B063-588AC50BF699}" srcId="{D93B4A07-7430-46AD-A05F-57D2CC002C63}" destId="{B20862B5-0CCC-4D1F-AAE4-28B3883605F3}" srcOrd="3" destOrd="0" parTransId="{63D44721-1E22-41F3-B952-1B7C33D50845}" sibTransId="{CE1A079C-32FC-4210-8F70-B76F2BB336B0}"/>
    <dgm:cxn modelId="{12757B2C-40FD-4A5D-878B-8C4761E1F719}" srcId="{D93B4A07-7430-46AD-A05F-57D2CC002C63}" destId="{530CD3B1-8B69-4582-8DAB-D288205E0DDB}" srcOrd="1" destOrd="0" parTransId="{DECE7059-EB5E-4179-8697-8229DA7E5AB8}" sibTransId="{9484C767-17FA-4F36-BE21-93DF49D3C742}"/>
    <dgm:cxn modelId="{6291317F-6C34-4D4E-B804-D28A37E8543B}" type="presOf" srcId="{D93B4A07-7430-46AD-A05F-57D2CC002C63}" destId="{6A37FE69-92D1-4BA8-8CCB-04A44DAF211F}" srcOrd="0" destOrd="0" presId="urn:microsoft.com/office/officeart/2005/8/layout/default"/>
    <dgm:cxn modelId="{CD207B01-2951-4F45-AFE7-F2F17DCC2BC8}" type="presParOf" srcId="{6A37FE69-92D1-4BA8-8CCB-04A44DAF211F}" destId="{28C5BFAA-63ED-47E3-BBDB-97EB3BD7ACC6}" srcOrd="0" destOrd="0" presId="urn:microsoft.com/office/officeart/2005/8/layout/default"/>
    <dgm:cxn modelId="{F83035F0-0D65-44E1-B3B5-59B1EA533567}" type="presParOf" srcId="{6A37FE69-92D1-4BA8-8CCB-04A44DAF211F}" destId="{84D4DE0F-C02D-48F0-B150-DDEA2D458A48}" srcOrd="1" destOrd="0" presId="urn:microsoft.com/office/officeart/2005/8/layout/default"/>
    <dgm:cxn modelId="{8BCD2C8C-6F82-4F39-A7ED-B8304DD261A9}" type="presParOf" srcId="{6A37FE69-92D1-4BA8-8CCB-04A44DAF211F}" destId="{B14321E8-A590-4324-9995-7DB2ED395CB4}" srcOrd="2" destOrd="0" presId="urn:microsoft.com/office/officeart/2005/8/layout/default"/>
    <dgm:cxn modelId="{A1B376BC-DDFB-4B48-A67A-4ABC54367E0C}" type="presParOf" srcId="{6A37FE69-92D1-4BA8-8CCB-04A44DAF211F}" destId="{7C5F825D-1152-45D0-B6E4-BFA18A69592B}" srcOrd="3" destOrd="0" presId="urn:microsoft.com/office/officeart/2005/8/layout/default"/>
    <dgm:cxn modelId="{F2C5DCC8-2FF7-48F2-AEC4-15088B9028B1}" type="presParOf" srcId="{6A37FE69-92D1-4BA8-8CCB-04A44DAF211F}" destId="{68F05C5A-BA4A-4D71-B6F9-95AA7401193E}" srcOrd="4" destOrd="0" presId="urn:microsoft.com/office/officeart/2005/8/layout/default"/>
    <dgm:cxn modelId="{32CFD442-F9A6-4057-866D-AFBA830E2860}" type="presParOf" srcId="{6A37FE69-92D1-4BA8-8CCB-04A44DAF211F}" destId="{08DBD930-CED3-465B-8394-7F00CA5F6844}" srcOrd="5" destOrd="0" presId="urn:microsoft.com/office/officeart/2005/8/layout/default"/>
    <dgm:cxn modelId="{A09BCC34-7277-4E24-A82D-4D03A783505B}" type="presParOf" srcId="{6A37FE69-92D1-4BA8-8CCB-04A44DAF211F}" destId="{9B344856-FA17-427A-B115-F455AA049D31}" srcOrd="6" destOrd="0" presId="urn:microsoft.com/office/officeart/2005/8/layout/default"/>
    <dgm:cxn modelId="{EA05F095-599B-40D7-90AC-D61A8511984B}" type="presParOf" srcId="{6A37FE69-92D1-4BA8-8CCB-04A44DAF211F}" destId="{CEB2CCB8-332C-4917-A9D9-7D0F802A8006}" srcOrd="7" destOrd="0" presId="urn:microsoft.com/office/officeart/2005/8/layout/default"/>
    <dgm:cxn modelId="{964E5B67-AB78-405C-9F32-1B57317B183C}" type="presParOf" srcId="{6A37FE69-92D1-4BA8-8CCB-04A44DAF211F}" destId="{822977DA-A807-42CF-AD97-80BA5A61AB59}" srcOrd="8" destOrd="0" presId="urn:microsoft.com/office/officeart/2005/8/layout/default"/>
    <dgm:cxn modelId="{A5E471E5-6A83-4B66-AC5F-BC59AE064848}" type="presParOf" srcId="{6A37FE69-92D1-4BA8-8CCB-04A44DAF211F}" destId="{4FB7F37E-6A57-43BC-A47C-AB65ED703878}" srcOrd="9" destOrd="0" presId="urn:microsoft.com/office/officeart/2005/8/layout/default"/>
    <dgm:cxn modelId="{B71F0528-94FE-4EC7-A0AE-BF5BDF690CD1}" type="presParOf" srcId="{6A37FE69-92D1-4BA8-8CCB-04A44DAF211F}" destId="{6DE91F96-552D-4E60-A894-0B4B5C4F6D69}" srcOrd="10" destOrd="0" presId="urn:microsoft.com/office/officeart/2005/8/layout/default"/>
    <dgm:cxn modelId="{68E5C64B-F55C-4436-90BD-B855C52C9F89}" type="presParOf" srcId="{6A37FE69-92D1-4BA8-8CCB-04A44DAF211F}" destId="{EE51F5C8-7ACF-4BE9-8B1A-E55E10EC6C08}" srcOrd="11" destOrd="0" presId="urn:microsoft.com/office/officeart/2005/8/layout/default"/>
    <dgm:cxn modelId="{D94456BA-2A87-49D4-B501-507077B8A8CA}" type="presParOf" srcId="{6A37FE69-92D1-4BA8-8CCB-04A44DAF211F}" destId="{3D8B486E-5E7E-4C95-BA38-ABDA237421FD}" srcOrd="12" destOrd="0" presId="urn:microsoft.com/office/officeart/2005/8/layout/default"/>
    <dgm:cxn modelId="{E6E56504-A7A5-474E-8C41-D3EC178BA196}" type="presParOf" srcId="{6A37FE69-92D1-4BA8-8CCB-04A44DAF211F}" destId="{75FE3204-1CA3-4427-8517-33BF2F60B4E8}" srcOrd="13" destOrd="0" presId="urn:microsoft.com/office/officeart/2005/8/layout/default"/>
    <dgm:cxn modelId="{1B0DCD2E-18CF-4B0C-880F-B75C6E5A43BF}" type="presParOf" srcId="{6A37FE69-92D1-4BA8-8CCB-04A44DAF211F}" destId="{9B6E328C-78F3-4344-A1B4-B865770A4B78}" srcOrd="14" destOrd="0" presId="urn:microsoft.com/office/officeart/2005/8/layout/default"/>
    <dgm:cxn modelId="{9A5E6D0A-E9A9-43CD-A736-91F6B2D6509B}" type="presParOf" srcId="{6A37FE69-92D1-4BA8-8CCB-04A44DAF211F}" destId="{722DF4DD-71FC-4CD6-B16D-EED8358B1F2B}" srcOrd="15" destOrd="0" presId="urn:microsoft.com/office/officeart/2005/8/layout/default"/>
    <dgm:cxn modelId="{671660D4-4742-4970-BAFF-BE4B9D2DF045}" type="presParOf" srcId="{6A37FE69-92D1-4BA8-8CCB-04A44DAF211F}" destId="{D5C9AC77-E80B-4BAE-8027-C0BE3CBB1D9E}"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FAMILY</a:t>
          </a:r>
          <a:endParaRPr lang="en-US" dirty="0"/>
        </a:p>
      </dgm:t>
    </dgm:pt>
    <dgm:pt modelId="{D5C6A38E-D004-42A9-BDFA-1A1EDF977D77}" type="parTrans" cxnId="{EF72D5F1-11F0-4952-AE89-AF2D67A80B26}">
      <dgm:prSet/>
      <dgm:spPr/>
      <dgm:t>
        <a:bodyPr/>
        <a:lstStyle/>
        <a:p>
          <a:endParaRPr lang="en-US"/>
        </a:p>
      </dgm:t>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p>
        <a:p>
          <a:r>
            <a:rPr lang="en-US" dirty="0" smtClean="0"/>
            <a:t>MANUFACTURE OR SALES</a:t>
          </a:r>
          <a:endParaRPr lang="en-US" dirty="0"/>
        </a:p>
      </dgm:t>
    </dgm:pt>
    <dgm:pt modelId="{1B088F7B-ACC3-42AB-B079-99413E8C29FA}" type="parTrans" cxnId="{854BA892-D34F-48DE-9A12-CCC4B0D81360}">
      <dgm:prSet/>
      <dgm:spPr/>
      <dgm:t>
        <a:bodyPr/>
        <a:lstStyle/>
        <a:p>
          <a:endParaRPr lang="en-US"/>
        </a:p>
      </dgm:t>
    </dgm:pt>
    <dgm:pt modelId="{271DA441-8124-4942-9FAD-69E87990F5CE}" type="sibTrans" cxnId="{854BA892-D34F-48DE-9A12-CCC4B0D81360}">
      <dgm:prSet/>
      <dgm:spPr/>
      <dgm:t>
        <a:bodyPr/>
        <a:lstStyle/>
        <a:p>
          <a:endParaRPr lang="en-US"/>
        </a:p>
      </dgm:t>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ABUSIVE CHAOTIC CHILDHOOD</a:t>
          </a:r>
          <a:endParaRPr lang="en-US" dirty="0"/>
        </a:p>
      </dgm:t>
    </dgm:pt>
    <dgm:pt modelId="{D5C6A38E-D004-42A9-BDFA-1A1EDF977D77}" type="parTrans" cxnId="{EF72D5F1-11F0-4952-AE89-AF2D67A80B26}">
      <dgm:prSet/>
      <dgm:spPr/>
      <dgm:t>
        <a:bodyPr/>
        <a:lstStyle/>
        <a:p>
          <a:endParaRPr lang="en-US"/>
        </a:p>
      </dgm:t>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endParaRPr lang="en-US" dirty="0"/>
        </a:p>
      </dgm:t>
    </dgm:pt>
    <dgm:pt modelId="{1B088F7B-ACC3-42AB-B079-99413E8C29FA}" type="parTrans" cxnId="{854BA892-D34F-48DE-9A12-CCC4B0D81360}">
      <dgm:prSet/>
      <dgm:spPr/>
      <dgm:t>
        <a:bodyPr/>
        <a:lstStyle/>
        <a:p>
          <a:endParaRPr lang="en-US"/>
        </a:p>
      </dgm:t>
    </dgm:pt>
    <dgm:pt modelId="{271DA441-8124-4942-9FAD-69E87990F5CE}" type="sibTrans" cxnId="{854BA892-D34F-48DE-9A12-CCC4B0D81360}">
      <dgm:prSet/>
      <dgm:spPr/>
      <dgm:t>
        <a:bodyPr/>
        <a:lstStyle/>
        <a:p>
          <a:endParaRPr lang="en-US"/>
        </a:p>
      </dgm:t>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CRIMINAL PEERS</a:t>
          </a:r>
          <a:endParaRPr lang="en-US" dirty="0"/>
        </a:p>
      </dgm:t>
    </dgm:pt>
    <dgm:pt modelId="{D5C6A38E-D004-42A9-BDFA-1A1EDF977D77}" type="parTrans" cxnId="{EF72D5F1-11F0-4952-AE89-AF2D67A80B26}">
      <dgm:prSet/>
      <dgm:spPr/>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DRUG USE</a:t>
          </a:r>
          <a:endParaRPr lang="en-US" dirty="0"/>
        </a:p>
      </dgm:t>
    </dgm:pt>
    <dgm:pt modelId="{D5C6A38E-D004-42A9-BDFA-1A1EDF977D77}" type="parTrans" cxnId="{EF72D5F1-11F0-4952-AE89-AF2D67A80B26}">
      <dgm:prSet/>
      <dgm:spPr/>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p>
        <a:p>
          <a:r>
            <a:rPr lang="en-US" dirty="0" smtClean="0"/>
            <a:t>VIOLENT</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651B3D16-36A9-44C6-8D0A-F41335020399}">
      <dgm:prSet/>
      <dgm:spPr/>
      <dgm:t>
        <a:bodyPr/>
        <a:lstStyle/>
        <a:p>
          <a:r>
            <a:rPr lang="en-US" dirty="0" smtClean="0"/>
            <a:t>DROPPED OUT OF SCHOOL</a:t>
          </a:r>
          <a:endParaRPr lang="en-US" dirty="0"/>
        </a:p>
      </dgm:t>
    </dgm:pt>
    <dgm:pt modelId="{41867F8F-711E-4BD9-8989-8CBA6C383CB4}" type="parTrans" cxnId="{1992736C-3BAF-49BE-B89B-AC2A66EE5829}">
      <dgm:prSet/>
      <dgm:spPr/>
    </dgm:pt>
    <dgm:pt modelId="{935BD0C7-9BD7-464A-8664-F608CAAEA19F}" type="sibTrans" cxnId="{1992736C-3BAF-49BE-B89B-AC2A66EE5829}">
      <dgm:prSet/>
      <dgm:spPr/>
      <dgm:t>
        <a:bodyPr/>
        <a:lstStyle/>
        <a:p>
          <a:endParaRPr lang="en-US" dirty="0"/>
        </a:p>
      </dgm:t>
    </dgm:pt>
    <dgm:pt modelId="{FAABA3A9-F48F-42F3-ADF9-1AF6EBF2856B}">
      <dgm:prSet/>
      <dgm:spPr/>
      <dgm:t>
        <a:bodyPr/>
        <a:lstStyle/>
        <a:p>
          <a:r>
            <a:rPr lang="en-US" dirty="0" smtClean="0"/>
            <a:t>EARLIER CRIME</a:t>
          </a:r>
        </a:p>
        <a:p>
          <a:r>
            <a:rPr lang="en-US" dirty="0" smtClean="0"/>
            <a:t>MORE CRIME</a:t>
          </a:r>
          <a:endParaRPr lang="en-US" dirty="0"/>
        </a:p>
      </dgm:t>
    </dgm:pt>
    <dgm:pt modelId="{B3E55263-F40A-4E3C-8C8B-C2D019C79961}" type="parTrans" cxnId="{3A898082-17A4-4581-B827-19E9FA77D358}">
      <dgm:prSet/>
      <dgm:spPr/>
    </dgm:pt>
    <dgm:pt modelId="{47503BE7-FC00-46F9-BB3F-3ACC8B7671C6}" type="sibTrans" cxnId="{3A898082-17A4-4581-B827-19E9FA77D358}">
      <dgm:prSet/>
      <dgm:spPr/>
      <dgm:t>
        <a:bodyPr/>
        <a:lstStyle/>
        <a:p>
          <a:endParaRPr lang="en-US" dirty="0"/>
        </a:p>
      </dgm:t>
    </dgm:pt>
    <dgm:pt modelId="{70804282-F85E-4872-ADC1-0E2D12974B06}" type="pres">
      <dgm:prSet presAssocID="{394F7E59-D09E-46F5-AFFF-7F3F0BEEAADE}" presName="Name0" presStyleCnt="0">
        <dgm:presLayoutVars>
          <dgm:dir/>
          <dgm:resizeHandles val="exact"/>
        </dgm:presLayoutVars>
      </dgm:prSet>
      <dgm:spPr/>
    </dgm:pt>
    <dgm:pt modelId="{70BC5619-C8DB-42DC-8118-5488E19AD07A}" type="pres">
      <dgm:prSet presAssocID="{651B3D16-36A9-44C6-8D0A-F41335020399}" presName="node" presStyleLbl="node1" presStyleIdx="0" presStyleCnt="4">
        <dgm:presLayoutVars>
          <dgm:bulletEnabled val="1"/>
        </dgm:presLayoutVars>
      </dgm:prSet>
      <dgm:spPr/>
      <dgm:t>
        <a:bodyPr/>
        <a:lstStyle/>
        <a:p>
          <a:endParaRPr lang="en-US"/>
        </a:p>
      </dgm:t>
    </dgm:pt>
    <dgm:pt modelId="{2E042B7A-7203-47A2-9E57-1450328DE56F}" type="pres">
      <dgm:prSet presAssocID="{935BD0C7-9BD7-464A-8664-F608CAAEA19F}" presName="sibTrans" presStyleLbl="sibTrans2D1" presStyleIdx="0" presStyleCnt="3"/>
      <dgm:spPr/>
      <dgm:t>
        <a:bodyPr/>
        <a:lstStyle/>
        <a:p>
          <a:endParaRPr lang="en-US"/>
        </a:p>
      </dgm:t>
    </dgm:pt>
    <dgm:pt modelId="{66166C3F-4717-40BB-A9AD-4EA347FD4951}" type="pres">
      <dgm:prSet presAssocID="{935BD0C7-9BD7-464A-8664-F608CAAEA19F}" presName="connectorText" presStyleLbl="sibTrans2D1" presStyleIdx="0" presStyleCnt="3"/>
      <dgm:spPr/>
      <dgm:t>
        <a:bodyPr/>
        <a:lstStyle/>
        <a:p>
          <a:endParaRPr lang="en-US"/>
        </a:p>
      </dgm:t>
    </dgm:pt>
    <dgm:pt modelId="{E7C9D54D-1B94-4C01-80F6-0E760ADAF65E}" type="pres">
      <dgm:prSet presAssocID="{FAABA3A9-F48F-42F3-ADF9-1AF6EBF2856B}" presName="node" presStyleLbl="node1" presStyleIdx="1" presStyleCnt="4">
        <dgm:presLayoutVars>
          <dgm:bulletEnabled val="1"/>
        </dgm:presLayoutVars>
      </dgm:prSet>
      <dgm:spPr/>
      <dgm:t>
        <a:bodyPr/>
        <a:lstStyle/>
        <a:p>
          <a:endParaRPr lang="en-US"/>
        </a:p>
      </dgm:t>
    </dgm:pt>
    <dgm:pt modelId="{559C48FE-D2A8-4BA2-8B53-CC7C17060E8A}" type="pres">
      <dgm:prSet presAssocID="{47503BE7-FC00-46F9-BB3F-3ACC8B7671C6}" presName="sibTrans" presStyleLbl="sibTrans2D1" presStyleIdx="1" presStyleCnt="3"/>
      <dgm:spPr/>
      <dgm:t>
        <a:bodyPr/>
        <a:lstStyle/>
        <a:p>
          <a:endParaRPr lang="en-US"/>
        </a:p>
      </dgm:t>
    </dgm:pt>
    <dgm:pt modelId="{9A71B802-4399-4D4F-BB02-866C88F695E8}" type="pres">
      <dgm:prSet presAssocID="{47503BE7-FC00-46F9-BB3F-3ACC8B7671C6}" presName="connectorText" presStyleLbl="sibTrans2D1" presStyleIdx="1" presStyleCnt="3"/>
      <dgm:spPr/>
      <dgm:t>
        <a:bodyPr/>
        <a:lstStyle/>
        <a:p>
          <a:endParaRPr lang="en-US"/>
        </a:p>
      </dgm:t>
    </dgm:pt>
    <dgm:pt modelId="{627CB57D-BD07-43F5-9B7A-8936F0ACD28F}" type="pres">
      <dgm:prSet presAssocID="{5EE4DF8D-8210-4817-A660-1B57E192CB91}" presName="node" presStyleLbl="node1" presStyleIdx="2" presStyleCnt="4">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2" presStyleCnt="3"/>
      <dgm:spPr/>
      <dgm:t>
        <a:bodyPr/>
        <a:lstStyle/>
        <a:p>
          <a:endParaRPr lang="en-US"/>
        </a:p>
      </dgm:t>
    </dgm:pt>
    <dgm:pt modelId="{44114ACC-9BB4-4507-8FE0-889B4808871A}" type="pres">
      <dgm:prSet presAssocID="{8DB696A6-6016-4670-907C-2B45EF909725}" presName="connectorText" presStyleLbl="sibTrans2D1" presStyleIdx="2" presStyleCnt="3"/>
      <dgm:spPr/>
      <dgm:t>
        <a:bodyPr/>
        <a:lstStyle/>
        <a:p>
          <a:endParaRPr lang="en-US"/>
        </a:p>
      </dgm:t>
    </dgm:pt>
    <dgm:pt modelId="{B12407A9-885A-4714-A414-53D626C8D138}" type="pres">
      <dgm:prSet presAssocID="{A6C8454F-411D-416F-939A-D51BFA4E7BD4}" presName="node" presStyleLbl="node1" presStyleIdx="3" presStyleCnt="4">
        <dgm:presLayoutVars>
          <dgm:bulletEnabled val="1"/>
        </dgm:presLayoutVars>
      </dgm:prSet>
      <dgm:spPr/>
      <dgm:t>
        <a:bodyPr/>
        <a:lstStyle/>
        <a:p>
          <a:endParaRPr lang="en-US"/>
        </a:p>
      </dgm:t>
    </dgm:pt>
  </dgm:ptLst>
  <dgm:cxnLst>
    <dgm:cxn modelId="{3A898082-17A4-4581-B827-19E9FA77D358}" srcId="{394F7E59-D09E-46F5-AFFF-7F3F0BEEAADE}" destId="{FAABA3A9-F48F-42F3-ADF9-1AF6EBF2856B}" srcOrd="1" destOrd="0" parTransId="{B3E55263-F40A-4E3C-8C8B-C2D019C79961}" sibTransId="{47503BE7-FC00-46F9-BB3F-3ACC8B7671C6}"/>
    <dgm:cxn modelId="{D36CB39A-E571-4065-93A1-CA97622532BA}" type="presOf" srcId="{651B3D16-36A9-44C6-8D0A-F41335020399}" destId="{70BC5619-C8DB-42DC-8118-5488E19AD07A}" srcOrd="0"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1992736C-3BAF-49BE-B89B-AC2A66EE5829}" srcId="{394F7E59-D09E-46F5-AFFF-7F3F0BEEAADE}" destId="{651B3D16-36A9-44C6-8D0A-F41335020399}" srcOrd="0" destOrd="0" parTransId="{41867F8F-711E-4BD9-8989-8CBA6C383CB4}" sibTransId="{935BD0C7-9BD7-464A-8664-F608CAAEA19F}"/>
    <dgm:cxn modelId="{3111A6BE-6628-48A4-A68B-407C7A073B9F}" type="presOf" srcId="{A6C8454F-411D-416F-939A-D51BFA4E7BD4}" destId="{B12407A9-885A-4714-A414-53D626C8D138}"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974799F9-53A0-4E96-8BBB-9482ED94E39B}" type="presOf" srcId="{935BD0C7-9BD7-464A-8664-F608CAAEA19F}" destId="{2E042B7A-7203-47A2-9E57-1450328DE56F}" srcOrd="0" destOrd="0" presId="urn:microsoft.com/office/officeart/2005/8/layout/process1"/>
    <dgm:cxn modelId="{B594C0B4-9E32-454D-B45B-E91517262209}" type="presOf" srcId="{47503BE7-FC00-46F9-BB3F-3ACC8B7671C6}" destId="{559C48FE-D2A8-4BA2-8B53-CC7C17060E8A}" srcOrd="0" destOrd="0" presId="urn:microsoft.com/office/officeart/2005/8/layout/process1"/>
    <dgm:cxn modelId="{BA07FF08-3AC8-49B2-911C-8A671D4ECCA7}" type="presOf" srcId="{8DB696A6-6016-4670-907C-2B45EF909725}" destId="{4206855C-1A0A-4566-B43B-B6AD645DDE32}" srcOrd="0" destOrd="0" presId="urn:microsoft.com/office/officeart/2005/8/layout/process1"/>
    <dgm:cxn modelId="{7ECB4CCB-CD6F-4916-9BAC-BDA1D268E7C1}" type="presOf" srcId="{47503BE7-FC00-46F9-BB3F-3ACC8B7671C6}" destId="{9A71B802-4399-4D4F-BB02-866C88F695E8}" srcOrd="1"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5E174D1F-0693-457D-964D-108FA62751DC}" type="presOf" srcId="{935BD0C7-9BD7-464A-8664-F608CAAEA19F}" destId="{66166C3F-4717-40BB-A9AD-4EA347FD4951}" srcOrd="1" destOrd="0" presId="urn:microsoft.com/office/officeart/2005/8/layout/process1"/>
    <dgm:cxn modelId="{854BA892-D34F-48DE-9A12-CCC4B0D81360}" srcId="{394F7E59-D09E-46F5-AFFF-7F3F0BEEAADE}" destId="{A6C8454F-411D-416F-939A-D51BFA4E7BD4}" srcOrd="3" destOrd="0" parTransId="{1B088F7B-ACC3-42AB-B079-99413E8C29FA}" sibTransId="{271DA441-8124-4942-9FAD-69E87990F5CE}"/>
    <dgm:cxn modelId="{EF72D5F1-11F0-4952-AE89-AF2D67A80B26}" srcId="{394F7E59-D09E-46F5-AFFF-7F3F0BEEAADE}" destId="{5EE4DF8D-8210-4817-A660-1B57E192CB91}" srcOrd="2" destOrd="0" parTransId="{D5C6A38E-D004-42A9-BDFA-1A1EDF977D77}" sibTransId="{8DB696A6-6016-4670-907C-2B45EF909725}"/>
    <dgm:cxn modelId="{1F177DE4-5564-4EE2-B306-2BEB4C9A6898}" type="presOf" srcId="{FAABA3A9-F48F-42F3-ADF9-1AF6EBF2856B}" destId="{E7C9D54D-1B94-4C01-80F6-0E760ADAF65E}" srcOrd="0" destOrd="0" presId="urn:microsoft.com/office/officeart/2005/8/layout/process1"/>
    <dgm:cxn modelId="{358CD169-0E1A-41DF-8DE3-0A8503ECCF8A}" type="presParOf" srcId="{70804282-F85E-4872-ADC1-0E2D12974B06}" destId="{70BC5619-C8DB-42DC-8118-5488E19AD07A}" srcOrd="0" destOrd="0" presId="urn:microsoft.com/office/officeart/2005/8/layout/process1"/>
    <dgm:cxn modelId="{1BCE1C4E-D22A-4C29-8DE3-885DECB84EA0}" type="presParOf" srcId="{70804282-F85E-4872-ADC1-0E2D12974B06}" destId="{2E042B7A-7203-47A2-9E57-1450328DE56F}" srcOrd="1" destOrd="0" presId="urn:microsoft.com/office/officeart/2005/8/layout/process1"/>
    <dgm:cxn modelId="{C49F0814-4D2A-4F38-BDD6-3F1AC9558906}" type="presParOf" srcId="{2E042B7A-7203-47A2-9E57-1450328DE56F}" destId="{66166C3F-4717-40BB-A9AD-4EA347FD4951}" srcOrd="0" destOrd="0" presId="urn:microsoft.com/office/officeart/2005/8/layout/process1"/>
    <dgm:cxn modelId="{97CDC13D-A36D-481C-A6DE-E45AA745FD01}" type="presParOf" srcId="{70804282-F85E-4872-ADC1-0E2D12974B06}" destId="{E7C9D54D-1B94-4C01-80F6-0E760ADAF65E}" srcOrd="2" destOrd="0" presId="urn:microsoft.com/office/officeart/2005/8/layout/process1"/>
    <dgm:cxn modelId="{0FAEFBAE-A6AA-41D9-8DB4-66B1C4E5519E}" type="presParOf" srcId="{70804282-F85E-4872-ADC1-0E2D12974B06}" destId="{559C48FE-D2A8-4BA2-8B53-CC7C17060E8A}" srcOrd="3" destOrd="0" presId="urn:microsoft.com/office/officeart/2005/8/layout/process1"/>
    <dgm:cxn modelId="{F659EFF4-D5E2-4CE6-801E-01C3AE978B75}" type="presParOf" srcId="{559C48FE-D2A8-4BA2-8B53-CC7C17060E8A}" destId="{9A71B802-4399-4D4F-BB02-866C88F695E8}" srcOrd="0" destOrd="0" presId="urn:microsoft.com/office/officeart/2005/8/layout/process1"/>
    <dgm:cxn modelId="{C5AA9438-BB85-4A21-897F-8D7083A1DA67}" type="presParOf" srcId="{70804282-F85E-4872-ADC1-0E2D12974B06}" destId="{627CB57D-BD07-43F5-9B7A-8936F0ACD28F}" srcOrd="4" destOrd="0" presId="urn:microsoft.com/office/officeart/2005/8/layout/process1"/>
    <dgm:cxn modelId="{81A14E4C-1159-4A49-9328-45CBE3D15B78}" type="presParOf" srcId="{70804282-F85E-4872-ADC1-0E2D12974B06}" destId="{4206855C-1A0A-4566-B43B-B6AD645DDE32}" srcOrd="5"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CRIME IS FUN</a:t>
          </a:r>
        </a:p>
        <a:p>
          <a:r>
            <a:rPr lang="en-US" dirty="0" smtClean="0"/>
            <a:t>RECREATIONAL </a:t>
          </a:r>
          <a:endParaRPr lang="en-US" dirty="0"/>
        </a:p>
      </dgm:t>
    </dgm:pt>
    <dgm:pt modelId="{D5C6A38E-D004-42A9-BDFA-1A1EDF977D77}" type="parTrans" cxnId="{EF72D5F1-11F0-4952-AE89-AF2D67A80B26}">
      <dgm:prSet/>
      <dgm:spPr/>
      <dgm:t>
        <a:bodyPr/>
        <a:lstStyle/>
        <a:p>
          <a:endParaRPr lang="en-US"/>
        </a:p>
      </dgm:t>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p>
      </dgm:t>
    </dgm:pt>
    <dgm:pt modelId="{1B088F7B-ACC3-42AB-B079-99413E8C29FA}" type="parTrans" cxnId="{854BA892-D34F-48DE-9A12-CCC4B0D81360}">
      <dgm:prSet/>
      <dgm:spPr/>
      <dgm:t>
        <a:bodyPr/>
        <a:lstStyle/>
        <a:p>
          <a:endParaRPr lang="en-US"/>
        </a:p>
      </dgm:t>
    </dgm:pt>
    <dgm:pt modelId="{271DA441-8124-4942-9FAD-69E87990F5CE}" type="sibTrans" cxnId="{854BA892-D34F-48DE-9A12-CCC4B0D81360}">
      <dgm:prSet/>
      <dgm:spPr/>
      <dgm:t>
        <a:bodyPr/>
        <a:lstStyle/>
        <a:p>
          <a:endParaRPr lang="en-US"/>
        </a:p>
      </dgm:t>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86783FA0-69B5-4CBC-930E-31119B686244}">
      <dgm:prSet phldrT="[Text]"/>
      <dgm:spPr/>
      <dgm:t>
        <a:bodyPr/>
        <a:lstStyle/>
        <a:p>
          <a:r>
            <a:rPr lang="en-US" dirty="0" smtClean="0"/>
            <a:t>ABUSE</a:t>
          </a:r>
          <a:endParaRPr lang="en-US" dirty="0"/>
        </a:p>
      </dgm:t>
    </dgm:pt>
    <dgm:pt modelId="{52BE8C56-9E4A-4C0C-A975-B4A1C109FDC3}" type="parTrans" cxnId="{0B387BFF-529E-445F-B71F-A7BB3C06A305}">
      <dgm:prSet/>
      <dgm:spPr/>
      <dgm:t>
        <a:bodyPr/>
        <a:lstStyle/>
        <a:p>
          <a:endParaRPr lang="en-US"/>
        </a:p>
      </dgm:t>
    </dgm:pt>
    <dgm:pt modelId="{296AEA30-9E8C-416D-BCF2-D73DE5D616D9}" type="sibTrans" cxnId="{0B387BFF-529E-445F-B71F-A7BB3C06A305}">
      <dgm:prSet/>
      <dgm:spPr/>
      <dgm:t>
        <a:bodyPr/>
        <a:lstStyle/>
        <a:p>
          <a:endParaRPr lang="en-US" dirty="0"/>
        </a:p>
      </dgm:t>
    </dgm:pt>
    <dgm:pt modelId="{1AF37903-43EB-487B-8E54-0F5A77A8A1EE}">
      <dgm:prSet phldrT="[Text]"/>
      <dgm:spPr/>
      <dgm:t>
        <a:bodyPr/>
        <a:lstStyle/>
        <a:p>
          <a:r>
            <a:rPr lang="en-US" dirty="0" smtClean="0"/>
            <a:t>MENTAL ILLNESS</a:t>
          </a:r>
          <a:endParaRPr lang="en-US" dirty="0"/>
        </a:p>
      </dgm:t>
    </dgm:pt>
    <dgm:pt modelId="{7D14762C-51C0-4D89-B39C-7FB923BA1CD1}" type="parTrans" cxnId="{EAFD9AC3-29B0-45D6-8DAE-3640248A1C42}">
      <dgm:prSet/>
      <dgm:spPr/>
      <dgm:t>
        <a:bodyPr/>
        <a:lstStyle/>
        <a:p>
          <a:endParaRPr lang="en-US"/>
        </a:p>
      </dgm:t>
    </dgm:pt>
    <dgm:pt modelId="{62C3D317-F2CF-4FD8-AAF8-FDDD8CBFD276}" type="sibTrans" cxnId="{EAFD9AC3-29B0-45D6-8DAE-3640248A1C42}">
      <dgm:prSet/>
      <dgm:spPr/>
      <dgm:t>
        <a:bodyPr/>
        <a:lstStyle/>
        <a:p>
          <a:endParaRPr lang="en-US" dirty="0"/>
        </a:p>
      </dgm:t>
    </dgm:pt>
    <dgm:pt modelId="{5EE4DF8D-8210-4817-A660-1B57E192CB91}">
      <dgm:prSet/>
      <dgm:spPr/>
      <dgm:t>
        <a:bodyPr/>
        <a:lstStyle/>
        <a:p>
          <a:r>
            <a:rPr lang="en-US" dirty="0" smtClean="0"/>
            <a:t>ADDICTION</a:t>
          </a:r>
          <a:endParaRPr lang="en-US" dirty="0"/>
        </a:p>
      </dgm:t>
    </dgm:pt>
    <dgm:pt modelId="{D5C6A38E-D004-42A9-BDFA-1A1EDF977D77}" type="parTrans" cxnId="{EF72D5F1-11F0-4952-AE89-AF2D67A80B26}">
      <dgm:prSet/>
      <dgm:spPr/>
      <dgm:t>
        <a:bodyPr/>
        <a:lstStyle/>
        <a:p>
          <a:endParaRPr lang="en-US"/>
        </a:p>
      </dgm:t>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p>
        <a:p>
          <a:r>
            <a:rPr lang="en-US" dirty="0" smtClean="0"/>
            <a:t>THEFT, PROSTITUTION</a:t>
          </a:r>
          <a:endParaRPr lang="en-US" dirty="0"/>
        </a:p>
      </dgm:t>
    </dgm:pt>
    <dgm:pt modelId="{1B088F7B-ACC3-42AB-B079-99413E8C29FA}" type="parTrans" cxnId="{854BA892-D34F-48DE-9A12-CCC4B0D81360}">
      <dgm:prSet/>
      <dgm:spPr/>
      <dgm:t>
        <a:bodyPr/>
        <a:lstStyle/>
        <a:p>
          <a:endParaRPr lang="en-US"/>
        </a:p>
      </dgm:t>
    </dgm:pt>
    <dgm:pt modelId="{271DA441-8124-4942-9FAD-69E87990F5CE}" type="sibTrans" cxnId="{854BA892-D34F-48DE-9A12-CCC4B0D81360}">
      <dgm:prSet/>
      <dgm:spPr/>
      <dgm:t>
        <a:bodyPr/>
        <a:lstStyle/>
        <a:p>
          <a:endParaRPr lang="en-US"/>
        </a:p>
      </dgm:t>
    </dgm:pt>
    <dgm:pt modelId="{70804282-F85E-4872-ADC1-0E2D12974B06}" type="pres">
      <dgm:prSet presAssocID="{394F7E59-D09E-46F5-AFFF-7F3F0BEEAADE}" presName="Name0" presStyleCnt="0">
        <dgm:presLayoutVars>
          <dgm:dir/>
          <dgm:resizeHandles val="exact"/>
        </dgm:presLayoutVars>
      </dgm:prSet>
      <dgm:spPr/>
    </dgm:pt>
    <dgm:pt modelId="{FF1756DC-FF58-4F02-9E6C-07B16FDD940A}" type="pres">
      <dgm:prSet presAssocID="{86783FA0-69B5-4CBC-930E-31119B686244}" presName="node" presStyleLbl="node1" presStyleIdx="0" presStyleCnt="4">
        <dgm:presLayoutVars>
          <dgm:bulletEnabled val="1"/>
        </dgm:presLayoutVars>
      </dgm:prSet>
      <dgm:spPr/>
      <dgm:t>
        <a:bodyPr/>
        <a:lstStyle/>
        <a:p>
          <a:endParaRPr lang="en-US"/>
        </a:p>
      </dgm:t>
    </dgm:pt>
    <dgm:pt modelId="{35C80E8D-7152-4CC2-85E4-FA58927E347D}" type="pres">
      <dgm:prSet presAssocID="{296AEA30-9E8C-416D-BCF2-D73DE5D616D9}" presName="sibTrans" presStyleLbl="sibTrans2D1" presStyleIdx="0" presStyleCnt="3"/>
      <dgm:spPr/>
      <dgm:t>
        <a:bodyPr/>
        <a:lstStyle/>
        <a:p>
          <a:endParaRPr lang="en-US"/>
        </a:p>
      </dgm:t>
    </dgm:pt>
    <dgm:pt modelId="{D3A61B02-4B6B-4B1A-8EAD-570A05B56543}" type="pres">
      <dgm:prSet presAssocID="{296AEA30-9E8C-416D-BCF2-D73DE5D616D9}" presName="connectorText" presStyleLbl="sibTrans2D1" presStyleIdx="0" presStyleCnt="3"/>
      <dgm:spPr/>
      <dgm:t>
        <a:bodyPr/>
        <a:lstStyle/>
        <a:p>
          <a:endParaRPr lang="en-US"/>
        </a:p>
      </dgm:t>
    </dgm:pt>
    <dgm:pt modelId="{66E966AA-0466-47E1-AFB1-A646F49FF945}" type="pres">
      <dgm:prSet presAssocID="{1AF37903-43EB-487B-8E54-0F5A77A8A1EE}" presName="node" presStyleLbl="node1" presStyleIdx="1" presStyleCnt="4">
        <dgm:presLayoutVars>
          <dgm:bulletEnabled val="1"/>
        </dgm:presLayoutVars>
      </dgm:prSet>
      <dgm:spPr/>
      <dgm:t>
        <a:bodyPr/>
        <a:lstStyle/>
        <a:p>
          <a:endParaRPr lang="en-US"/>
        </a:p>
      </dgm:t>
    </dgm:pt>
    <dgm:pt modelId="{E8ABA220-D54E-4C91-BD9E-1ED6A290465B}" type="pres">
      <dgm:prSet presAssocID="{62C3D317-F2CF-4FD8-AAF8-FDDD8CBFD276}" presName="sibTrans" presStyleLbl="sibTrans2D1" presStyleIdx="1" presStyleCnt="3"/>
      <dgm:spPr/>
      <dgm:t>
        <a:bodyPr/>
        <a:lstStyle/>
        <a:p>
          <a:endParaRPr lang="en-US"/>
        </a:p>
      </dgm:t>
    </dgm:pt>
    <dgm:pt modelId="{A3A97F75-1C32-4A9C-AE63-027A9189F743}" type="pres">
      <dgm:prSet presAssocID="{62C3D317-F2CF-4FD8-AAF8-FDDD8CBFD276}" presName="connectorText" presStyleLbl="sibTrans2D1" presStyleIdx="1" presStyleCnt="3"/>
      <dgm:spPr/>
      <dgm:t>
        <a:bodyPr/>
        <a:lstStyle/>
        <a:p>
          <a:endParaRPr lang="en-US"/>
        </a:p>
      </dgm:t>
    </dgm:pt>
    <dgm:pt modelId="{627CB57D-BD07-43F5-9B7A-8936F0ACD28F}" type="pres">
      <dgm:prSet presAssocID="{5EE4DF8D-8210-4817-A660-1B57E192CB91}" presName="node" presStyleLbl="node1" presStyleIdx="2" presStyleCnt="4">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2" presStyleCnt="3"/>
      <dgm:spPr/>
      <dgm:t>
        <a:bodyPr/>
        <a:lstStyle/>
        <a:p>
          <a:endParaRPr lang="en-US"/>
        </a:p>
      </dgm:t>
    </dgm:pt>
    <dgm:pt modelId="{44114ACC-9BB4-4507-8FE0-889B4808871A}" type="pres">
      <dgm:prSet presAssocID="{8DB696A6-6016-4670-907C-2B45EF909725}" presName="connectorText" presStyleLbl="sibTrans2D1" presStyleIdx="2" presStyleCnt="3"/>
      <dgm:spPr/>
      <dgm:t>
        <a:bodyPr/>
        <a:lstStyle/>
        <a:p>
          <a:endParaRPr lang="en-US"/>
        </a:p>
      </dgm:t>
    </dgm:pt>
    <dgm:pt modelId="{B12407A9-885A-4714-A414-53D626C8D138}" type="pres">
      <dgm:prSet presAssocID="{A6C8454F-411D-416F-939A-D51BFA4E7BD4}" presName="node" presStyleLbl="node1" presStyleIdx="3" presStyleCnt="4">
        <dgm:presLayoutVars>
          <dgm:bulletEnabled val="1"/>
        </dgm:presLayoutVars>
      </dgm:prSet>
      <dgm:spPr/>
      <dgm:t>
        <a:bodyPr/>
        <a:lstStyle/>
        <a:p>
          <a:endParaRPr lang="en-US"/>
        </a:p>
      </dgm:t>
    </dgm:pt>
  </dgm:ptLst>
  <dgm:cxnLst>
    <dgm:cxn modelId="{79DAD660-3D91-4D97-91CE-58E67A24AA48}" type="presOf" srcId="{5EE4DF8D-8210-4817-A660-1B57E192CB91}" destId="{627CB57D-BD07-43F5-9B7A-8936F0ACD28F}"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0B387BFF-529E-445F-B71F-A7BB3C06A305}" srcId="{394F7E59-D09E-46F5-AFFF-7F3F0BEEAADE}" destId="{86783FA0-69B5-4CBC-930E-31119B686244}" srcOrd="0" destOrd="0" parTransId="{52BE8C56-9E4A-4C0C-A975-B4A1C109FDC3}" sibTransId="{296AEA30-9E8C-416D-BCF2-D73DE5D616D9}"/>
    <dgm:cxn modelId="{EAFD9AC3-29B0-45D6-8DAE-3640248A1C42}" srcId="{394F7E59-D09E-46F5-AFFF-7F3F0BEEAADE}" destId="{1AF37903-43EB-487B-8E54-0F5A77A8A1EE}" srcOrd="1" destOrd="0" parTransId="{7D14762C-51C0-4D89-B39C-7FB923BA1CD1}" sibTransId="{62C3D317-F2CF-4FD8-AAF8-FDDD8CBFD276}"/>
    <dgm:cxn modelId="{BA07FF08-3AC8-49B2-911C-8A671D4ECCA7}" type="presOf" srcId="{8DB696A6-6016-4670-907C-2B45EF909725}" destId="{4206855C-1A0A-4566-B43B-B6AD645DDE32}" srcOrd="0" destOrd="0" presId="urn:microsoft.com/office/officeart/2005/8/layout/process1"/>
    <dgm:cxn modelId="{6D127844-839B-42DF-BB57-49FB4F120F5C}" type="presOf" srcId="{62C3D317-F2CF-4FD8-AAF8-FDDD8CBFD276}" destId="{E8ABA220-D54E-4C91-BD9E-1ED6A290465B}" srcOrd="0" destOrd="0" presId="urn:microsoft.com/office/officeart/2005/8/layout/process1"/>
    <dgm:cxn modelId="{F9A55CCA-300C-4D23-9472-9EDD7962CE19}" type="presOf" srcId="{296AEA30-9E8C-416D-BCF2-D73DE5D616D9}" destId="{35C80E8D-7152-4CC2-85E4-FA58927E347D}" srcOrd="0" destOrd="0" presId="urn:microsoft.com/office/officeart/2005/8/layout/process1"/>
    <dgm:cxn modelId="{A76EA453-9A62-4A05-A346-95C4E94823F5}" type="presOf" srcId="{1AF37903-43EB-487B-8E54-0F5A77A8A1EE}" destId="{66E966AA-0466-47E1-AFB1-A646F49FF945}" srcOrd="0" destOrd="0" presId="urn:microsoft.com/office/officeart/2005/8/layout/process1"/>
    <dgm:cxn modelId="{465FF45A-E6E2-4679-B0E9-6B23AC6F0D1A}" type="presOf" srcId="{86783FA0-69B5-4CBC-930E-31119B686244}" destId="{FF1756DC-FF58-4F02-9E6C-07B16FDD940A}"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854BA892-D34F-48DE-9A12-CCC4B0D81360}" srcId="{394F7E59-D09E-46F5-AFFF-7F3F0BEEAADE}" destId="{A6C8454F-411D-416F-939A-D51BFA4E7BD4}" srcOrd="3" destOrd="0" parTransId="{1B088F7B-ACC3-42AB-B079-99413E8C29FA}" sibTransId="{271DA441-8124-4942-9FAD-69E87990F5CE}"/>
    <dgm:cxn modelId="{EF72D5F1-11F0-4952-AE89-AF2D67A80B26}" srcId="{394F7E59-D09E-46F5-AFFF-7F3F0BEEAADE}" destId="{5EE4DF8D-8210-4817-A660-1B57E192CB91}" srcOrd="2" destOrd="0" parTransId="{D5C6A38E-D004-42A9-BDFA-1A1EDF977D77}" sibTransId="{8DB696A6-6016-4670-907C-2B45EF909725}"/>
    <dgm:cxn modelId="{5C344A1A-25EE-4FE1-9C27-D4DDE133336B}" type="presOf" srcId="{62C3D317-F2CF-4FD8-AAF8-FDDD8CBFD276}" destId="{A3A97F75-1C32-4A9C-AE63-027A9189F743}" srcOrd="1" destOrd="0" presId="urn:microsoft.com/office/officeart/2005/8/layout/process1"/>
    <dgm:cxn modelId="{71128F7D-1763-4846-871F-1C8167ECB8B2}" type="presOf" srcId="{296AEA30-9E8C-416D-BCF2-D73DE5D616D9}" destId="{D3A61B02-4B6B-4B1A-8EAD-570A05B56543}" srcOrd="1" destOrd="0" presId="urn:microsoft.com/office/officeart/2005/8/layout/process1"/>
    <dgm:cxn modelId="{3CA58416-C582-4AFC-9C25-871CA21CA6BA}" type="presParOf" srcId="{70804282-F85E-4872-ADC1-0E2D12974B06}" destId="{FF1756DC-FF58-4F02-9E6C-07B16FDD940A}" srcOrd="0" destOrd="0" presId="urn:microsoft.com/office/officeart/2005/8/layout/process1"/>
    <dgm:cxn modelId="{4CABE570-A680-4FBF-9F51-F42CE3C2F6A2}" type="presParOf" srcId="{70804282-F85E-4872-ADC1-0E2D12974B06}" destId="{35C80E8D-7152-4CC2-85E4-FA58927E347D}" srcOrd="1" destOrd="0" presId="urn:microsoft.com/office/officeart/2005/8/layout/process1"/>
    <dgm:cxn modelId="{B47563C4-2216-4F70-A090-482C73175E60}" type="presParOf" srcId="{35C80E8D-7152-4CC2-85E4-FA58927E347D}" destId="{D3A61B02-4B6B-4B1A-8EAD-570A05B56543}" srcOrd="0" destOrd="0" presId="urn:microsoft.com/office/officeart/2005/8/layout/process1"/>
    <dgm:cxn modelId="{764D515E-89E9-42D1-A59B-BB226567E5B2}" type="presParOf" srcId="{70804282-F85E-4872-ADC1-0E2D12974B06}" destId="{66E966AA-0466-47E1-AFB1-A646F49FF945}" srcOrd="2" destOrd="0" presId="urn:microsoft.com/office/officeart/2005/8/layout/process1"/>
    <dgm:cxn modelId="{D1129968-A040-4217-AB08-69A278FE9659}" type="presParOf" srcId="{70804282-F85E-4872-ADC1-0E2D12974B06}" destId="{E8ABA220-D54E-4C91-BD9E-1ED6A290465B}" srcOrd="3" destOrd="0" presId="urn:microsoft.com/office/officeart/2005/8/layout/process1"/>
    <dgm:cxn modelId="{BFD25BC2-D0FB-4D82-AF94-6D14EFE3E6CE}" type="presParOf" srcId="{E8ABA220-D54E-4C91-BD9E-1ED6A290465B}" destId="{A3A97F75-1C32-4A9C-AE63-027A9189F743}" srcOrd="0" destOrd="0" presId="urn:microsoft.com/office/officeart/2005/8/layout/process1"/>
    <dgm:cxn modelId="{C5AA9438-BB85-4A21-897F-8D7083A1DA67}" type="presParOf" srcId="{70804282-F85E-4872-ADC1-0E2D12974B06}" destId="{627CB57D-BD07-43F5-9B7A-8936F0ACD28F}" srcOrd="4" destOrd="0" presId="urn:microsoft.com/office/officeart/2005/8/layout/process1"/>
    <dgm:cxn modelId="{81A14E4C-1159-4A49-9328-45CBE3D15B78}" type="presParOf" srcId="{70804282-F85E-4872-ADC1-0E2D12974B06}" destId="{4206855C-1A0A-4566-B43B-B6AD645DDE32}" srcOrd="5"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FAMILY OR INTIMATE RELATIONS</a:t>
          </a:r>
          <a:endParaRPr lang="en-US" dirty="0"/>
        </a:p>
      </dgm:t>
    </dgm:pt>
    <dgm:pt modelId="{D5C6A38E-D004-42A9-BDFA-1A1EDF977D77}" type="parTrans" cxnId="{EF72D5F1-11F0-4952-AE89-AF2D67A80B26}">
      <dgm:prSet/>
      <dgm:spPr/>
      <dgm:t>
        <a:bodyPr/>
        <a:lstStyle/>
        <a:p>
          <a:endParaRPr lang="en-US"/>
        </a:p>
      </dgm:t>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p>
        <a:p>
          <a:r>
            <a:rPr lang="en-US" dirty="0" smtClean="0"/>
            <a:t>DRUG MANUFACTURE</a:t>
          </a:r>
        </a:p>
        <a:p>
          <a:r>
            <a:rPr lang="en-US" dirty="0" smtClean="0"/>
            <a:t>SALES</a:t>
          </a:r>
          <a:endParaRPr lang="en-US" dirty="0"/>
        </a:p>
      </dgm:t>
    </dgm:pt>
    <dgm:pt modelId="{1B088F7B-ACC3-42AB-B079-99413E8C29FA}" type="parTrans" cxnId="{854BA892-D34F-48DE-9A12-CCC4B0D81360}">
      <dgm:prSet/>
      <dgm:spPr/>
      <dgm:t>
        <a:bodyPr/>
        <a:lstStyle/>
        <a:p>
          <a:endParaRPr lang="en-US"/>
        </a:p>
      </dgm:t>
    </dgm:pt>
    <dgm:pt modelId="{271DA441-8124-4942-9FAD-69E87990F5CE}" type="sibTrans" cxnId="{854BA892-D34F-48DE-9A12-CCC4B0D81360}">
      <dgm:prSet/>
      <dgm:spPr/>
      <dgm:t>
        <a:bodyPr/>
        <a:lstStyle/>
        <a:p>
          <a:endParaRPr lang="en-US"/>
        </a:p>
      </dgm:t>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4F7E59-D09E-46F5-AFFF-7F3F0BEEAADE}" type="doc">
      <dgm:prSet loTypeId="urn:microsoft.com/office/officeart/2005/8/layout/process1" loCatId="process" qsTypeId="urn:microsoft.com/office/officeart/2005/8/quickstyle/simple1" qsCatId="simple" csTypeId="urn:microsoft.com/office/officeart/2005/8/colors/accent1_2" csCatId="accent1" phldr="1"/>
      <dgm:spPr/>
    </dgm:pt>
    <dgm:pt modelId="{5EE4DF8D-8210-4817-A660-1B57E192CB91}">
      <dgm:prSet/>
      <dgm:spPr/>
      <dgm:t>
        <a:bodyPr/>
        <a:lstStyle/>
        <a:p>
          <a:r>
            <a:rPr lang="en-US" dirty="0" smtClean="0"/>
            <a:t>ABUSIVE</a:t>
          </a:r>
        </a:p>
        <a:p>
          <a:r>
            <a:rPr lang="en-US" dirty="0" smtClean="0"/>
            <a:t>CHAOTIC CHILDHOOD</a:t>
          </a:r>
          <a:endParaRPr lang="en-US" dirty="0"/>
        </a:p>
      </dgm:t>
    </dgm:pt>
    <dgm:pt modelId="{D5C6A38E-D004-42A9-BDFA-1A1EDF977D77}" type="parTrans" cxnId="{EF72D5F1-11F0-4952-AE89-AF2D67A80B26}">
      <dgm:prSet/>
      <dgm:spPr/>
    </dgm:pt>
    <dgm:pt modelId="{8DB696A6-6016-4670-907C-2B45EF909725}" type="sibTrans" cxnId="{EF72D5F1-11F0-4952-AE89-AF2D67A80B26}">
      <dgm:prSet/>
      <dgm:spPr/>
      <dgm:t>
        <a:bodyPr/>
        <a:lstStyle/>
        <a:p>
          <a:endParaRPr lang="en-US" dirty="0"/>
        </a:p>
      </dgm:t>
    </dgm:pt>
    <dgm:pt modelId="{A6C8454F-411D-416F-939A-D51BFA4E7BD4}">
      <dgm:prSet/>
      <dgm:spPr/>
      <dgm:t>
        <a:bodyPr/>
        <a:lstStyle/>
        <a:p>
          <a:r>
            <a:rPr lang="en-US" dirty="0" smtClean="0"/>
            <a:t>CRIME</a:t>
          </a:r>
          <a:endParaRPr lang="en-US" dirty="0"/>
        </a:p>
      </dgm:t>
    </dgm:pt>
    <dgm:pt modelId="{1B088F7B-ACC3-42AB-B079-99413E8C29FA}" type="parTrans" cxnId="{854BA892-D34F-48DE-9A12-CCC4B0D81360}">
      <dgm:prSet/>
      <dgm:spPr/>
    </dgm:pt>
    <dgm:pt modelId="{271DA441-8124-4942-9FAD-69E87990F5CE}" type="sibTrans" cxnId="{854BA892-D34F-48DE-9A12-CCC4B0D81360}">
      <dgm:prSet/>
      <dgm:spPr/>
    </dgm:pt>
    <dgm:pt modelId="{70804282-F85E-4872-ADC1-0E2D12974B06}" type="pres">
      <dgm:prSet presAssocID="{394F7E59-D09E-46F5-AFFF-7F3F0BEEAADE}" presName="Name0" presStyleCnt="0">
        <dgm:presLayoutVars>
          <dgm:dir/>
          <dgm:resizeHandles val="exact"/>
        </dgm:presLayoutVars>
      </dgm:prSet>
      <dgm:spPr/>
    </dgm:pt>
    <dgm:pt modelId="{627CB57D-BD07-43F5-9B7A-8936F0ACD28F}" type="pres">
      <dgm:prSet presAssocID="{5EE4DF8D-8210-4817-A660-1B57E192CB91}" presName="node" presStyleLbl="node1" presStyleIdx="0" presStyleCnt="2">
        <dgm:presLayoutVars>
          <dgm:bulletEnabled val="1"/>
        </dgm:presLayoutVars>
      </dgm:prSet>
      <dgm:spPr/>
      <dgm:t>
        <a:bodyPr/>
        <a:lstStyle/>
        <a:p>
          <a:endParaRPr lang="en-US"/>
        </a:p>
      </dgm:t>
    </dgm:pt>
    <dgm:pt modelId="{4206855C-1A0A-4566-B43B-B6AD645DDE32}" type="pres">
      <dgm:prSet presAssocID="{8DB696A6-6016-4670-907C-2B45EF909725}" presName="sibTrans" presStyleLbl="sibTrans2D1" presStyleIdx="0" presStyleCnt="1"/>
      <dgm:spPr/>
      <dgm:t>
        <a:bodyPr/>
        <a:lstStyle/>
        <a:p>
          <a:endParaRPr lang="en-US"/>
        </a:p>
      </dgm:t>
    </dgm:pt>
    <dgm:pt modelId="{44114ACC-9BB4-4507-8FE0-889B4808871A}" type="pres">
      <dgm:prSet presAssocID="{8DB696A6-6016-4670-907C-2B45EF909725}" presName="connectorText" presStyleLbl="sibTrans2D1" presStyleIdx="0" presStyleCnt="1"/>
      <dgm:spPr/>
      <dgm:t>
        <a:bodyPr/>
        <a:lstStyle/>
        <a:p>
          <a:endParaRPr lang="en-US"/>
        </a:p>
      </dgm:t>
    </dgm:pt>
    <dgm:pt modelId="{B12407A9-885A-4714-A414-53D626C8D138}" type="pres">
      <dgm:prSet presAssocID="{A6C8454F-411D-416F-939A-D51BFA4E7BD4}" presName="node" presStyleLbl="node1" presStyleIdx="1" presStyleCnt="2">
        <dgm:presLayoutVars>
          <dgm:bulletEnabled val="1"/>
        </dgm:presLayoutVars>
      </dgm:prSet>
      <dgm:spPr/>
      <dgm:t>
        <a:bodyPr/>
        <a:lstStyle/>
        <a:p>
          <a:endParaRPr lang="en-US"/>
        </a:p>
      </dgm:t>
    </dgm:pt>
  </dgm:ptLst>
  <dgm:cxnLst>
    <dgm:cxn modelId="{854BA892-D34F-48DE-9A12-CCC4B0D81360}" srcId="{394F7E59-D09E-46F5-AFFF-7F3F0BEEAADE}" destId="{A6C8454F-411D-416F-939A-D51BFA4E7BD4}" srcOrd="1" destOrd="0" parTransId="{1B088F7B-ACC3-42AB-B079-99413E8C29FA}" sibTransId="{271DA441-8124-4942-9FAD-69E87990F5CE}"/>
    <dgm:cxn modelId="{BA07FF08-3AC8-49B2-911C-8A671D4ECCA7}" type="presOf" srcId="{8DB696A6-6016-4670-907C-2B45EF909725}" destId="{4206855C-1A0A-4566-B43B-B6AD645DDE32}" srcOrd="0" destOrd="0" presId="urn:microsoft.com/office/officeart/2005/8/layout/process1"/>
    <dgm:cxn modelId="{94B82F4D-476C-4625-B6EC-73C5AA44A8D1}" type="presOf" srcId="{8DB696A6-6016-4670-907C-2B45EF909725}" destId="{44114ACC-9BB4-4507-8FE0-889B4808871A}" srcOrd="1" destOrd="0" presId="urn:microsoft.com/office/officeart/2005/8/layout/process1"/>
    <dgm:cxn modelId="{79DAD660-3D91-4D97-91CE-58E67A24AA48}" type="presOf" srcId="{5EE4DF8D-8210-4817-A660-1B57E192CB91}" destId="{627CB57D-BD07-43F5-9B7A-8936F0ACD28F}" srcOrd="0" destOrd="0" presId="urn:microsoft.com/office/officeart/2005/8/layout/process1"/>
    <dgm:cxn modelId="{071F13D9-9BD6-41CF-B274-ECB1BBA417DD}" type="presOf" srcId="{394F7E59-D09E-46F5-AFFF-7F3F0BEEAADE}" destId="{70804282-F85E-4872-ADC1-0E2D12974B06}" srcOrd="0" destOrd="0" presId="urn:microsoft.com/office/officeart/2005/8/layout/process1"/>
    <dgm:cxn modelId="{3111A6BE-6628-48A4-A68B-407C7A073B9F}" type="presOf" srcId="{A6C8454F-411D-416F-939A-D51BFA4E7BD4}" destId="{B12407A9-885A-4714-A414-53D626C8D138}" srcOrd="0" destOrd="0" presId="urn:microsoft.com/office/officeart/2005/8/layout/process1"/>
    <dgm:cxn modelId="{EF72D5F1-11F0-4952-AE89-AF2D67A80B26}" srcId="{394F7E59-D09E-46F5-AFFF-7F3F0BEEAADE}" destId="{5EE4DF8D-8210-4817-A660-1B57E192CB91}" srcOrd="0" destOrd="0" parTransId="{D5C6A38E-D004-42A9-BDFA-1A1EDF977D77}" sibTransId="{8DB696A6-6016-4670-907C-2B45EF909725}"/>
    <dgm:cxn modelId="{C5AA9438-BB85-4A21-897F-8D7083A1DA67}" type="presParOf" srcId="{70804282-F85E-4872-ADC1-0E2D12974B06}" destId="{627CB57D-BD07-43F5-9B7A-8936F0ACD28F}" srcOrd="0" destOrd="0" presId="urn:microsoft.com/office/officeart/2005/8/layout/process1"/>
    <dgm:cxn modelId="{81A14E4C-1159-4A49-9328-45CBE3D15B78}" type="presParOf" srcId="{70804282-F85E-4872-ADC1-0E2D12974B06}" destId="{4206855C-1A0A-4566-B43B-B6AD645DDE32}" srcOrd="1" destOrd="0" presId="urn:microsoft.com/office/officeart/2005/8/layout/process1"/>
    <dgm:cxn modelId="{937C60D7-CEE3-41DD-98B2-81FEC400EBB3}" type="presParOf" srcId="{4206855C-1A0A-4566-B43B-B6AD645DDE32}" destId="{44114ACC-9BB4-4507-8FE0-889B4808871A}" srcOrd="0" destOrd="0" presId="urn:microsoft.com/office/officeart/2005/8/layout/process1"/>
    <dgm:cxn modelId="{52B90F31-FF27-4477-969C-3CFF99404F3D}" type="presParOf" srcId="{70804282-F85E-4872-ADC1-0E2D12974B06}" destId="{B12407A9-885A-4714-A414-53D626C8D13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35B96-CA4A-453F-A2AE-952D58147867}">
      <dsp:nvSpPr>
        <dsp:cNvPr id="0" name=""/>
        <dsp:cNvSpPr/>
      </dsp:nvSpPr>
      <dsp:spPr>
        <a:xfrm>
          <a:off x="4847"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DROPPED OUT OF SCHOOL</a:t>
          </a:r>
          <a:endParaRPr lang="en-US" sz="2100" kern="1200" dirty="0"/>
        </a:p>
      </dsp:txBody>
      <dsp:txXfrm>
        <a:off x="42090" y="1240578"/>
        <a:ext cx="2044793" cy="1197081"/>
      </dsp:txXfrm>
    </dsp:sp>
    <dsp:sp modelId="{C9C5CE31-1B61-4D7D-AB52-7AD26AD82F81}">
      <dsp:nvSpPr>
        <dsp:cNvPr id="0" name=""/>
        <dsp:cNvSpPr/>
      </dsp:nvSpPr>
      <dsp:spPr>
        <a:xfrm>
          <a:off x="2336055"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2336055" y="1681444"/>
        <a:ext cx="314501" cy="315349"/>
      </dsp:txXfrm>
    </dsp:sp>
    <dsp:sp modelId="{02E87683-B1F0-427C-99DD-AF0FDBBC6BBD}">
      <dsp:nvSpPr>
        <dsp:cNvPr id="0" name=""/>
        <dsp:cNvSpPr/>
      </dsp:nvSpPr>
      <dsp:spPr>
        <a:xfrm>
          <a:off x="2971839"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MULTIPLE CONVICTIONS</a:t>
          </a:r>
          <a:endParaRPr lang="en-US" sz="2100" kern="1200" dirty="0"/>
        </a:p>
      </dsp:txBody>
      <dsp:txXfrm>
        <a:off x="3009082" y="1240578"/>
        <a:ext cx="2044793" cy="1197081"/>
      </dsp:txXfrm>
    </dsp:sp>
    <dsp:sp modelId="{E320EB8B-A44D-45F2-927D-992B7BA86161}">
      <dsp:nvSpPr>
        <dsp:cNvPr id="0" name=""/>
        <dsp:cNvSpPr/>
      </dsp:nvSpPr>
      <dsp:spPr>
        <a:xfrm>
          <a:off x="5303047"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5303047" y="1681444"/>
        <a:ext cx="314501" cy="315349"/>
      </dsp:txXfrm>
    </dsp:sp>
    <dsp:sp modelId="{627CB57D-BD07-43F5-9B7A-8936F0ACD28F}">
      <dsp:nvSpPr>
        <dsp:cNvPr id="0" name=""/>
        <dsp:cNvSpPr/>
      </dsp:nvSpPr>
      <dsp:spPr>
        <a:xfrm>
          <a:off x="5938830"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ADDICTIONS</a:t>
          </a:r>
          <a:endParaRPr lang="en-US" sz="2100" kern="1200" dirty="0"/>
        </a:p>
      </dsp:txBody>
      <dsp:txXfrm>
        <a:off x="5976073" y="1240578"/>
        <a:ext cx="2044793" cy="1197081"/>
      </dsp:txXfrm>
    </dsp:sp>
    <dsp:sp modelId="{4206855C-1A0A-4566-B43B-B6AD645DDE32}">
      <dsp:nvSpPr>
        <dsp:cNvPr id="0" name=""/>
        <dsp:cNvSpPr/>
      </dsp:nvSpPr>
      <dsp:spPr>
        <a:xfrm>
          <a:off x="8270038"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8270038" y="1681444"/>
        <a:ext cx="314501" cy="315349"/>
      </dsp:txXfrm>
    </dsp:sp>
    <dsp:sp modelId="{B12407A9-885A-4714-A414-53D626C8D138}">
      <dsp:nvSpPr>
        <dsp:cNvPr id="0" name=""/>
        <dsp:cNvSpPr/>
      </dsp:nvSpPr>
      <dsp:spPr>
        <a:xfrm>
          <a:off x="8905822"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CRIME TO SUPPORT ADDICTION</a:t>
          </a:r>
          <a:endParaRPr lang="en-US" sz="2100" kern="1200" dirty="0"/>
        </a:p>
      </dsp:txBody>
      <dsp:txXfrm>
        <a:off x="8943065" y="1240578"/>
        <a:ext cx="2044793" cy="1197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D77D49-68BD-4397-A2D5-67D65297FDE0}">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BATTERED WOMEN</a:t>
          </a:r>
          <a:endParaRPr lang="en-US" sz="6500" kern="1200" dirty="0"/>
        </a:p>
      </dsp:txBody>
      <dsp:txXfrm>
        <a:off x="82886" y="541645"/>
        <a:ext cx="4432553" cy="2594946"/>
      </dsp:txXfrm>
    </dsp:sp>
    <dsp:sp modelId="{96916720-A52C-411E-B903-64BFEEE90618}">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66950">
            <a:lnSpc>
              <a:spcPct val="90000"/>
            </a:lnSpc>
            <a:spcBef>
              <a:spcPct val="0"/>
            </a:spcBef>
            <a:spcAft>
              <a:spcPct val="35000"/>
            </a:spcAft>
          </a:pPr>
          <a:endParaRPr lang="en-US" sz="51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CRIME</a:t>
          </a:r>
          <a:endParaRPr lang="en-US" sz="6500" kern="1200" dirty="0"/>
        </a:p>
      </dsp:txBody>
      <dsp:txXfrm>
        <a:off x="6514510" y="541645"/>
        <a:ext cx="4432553" cy="25949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ECONOMIC MOTIVATION</a:t>
          </a:r>
          <a:endParaRPr lang="en-US" sz="53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911350">
            <a:lnSpc>
              <a:spcPct val="90000"/>
            </a:lnSpc>
            <a:spcBef>
              <a:spcPct val="0"/>
            </a:spcBef>
            <a:spcAft>
              <a:spcPct val="35000"/>
            </a:spcAft>
          </a:pPr>
          <a:endParaRPr lang="en-US" sz="43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lvl="0" algn="ctr" defTabSz="2355850">
            <a:lnSpc>
              <a:spcPct val="90000"/>
            </a:lnSpc>
            <a:spcBef>
              <a:spcPct val="0"/>
            </a:spcBef>
            <a:spcAft>
              <a:spcPct val="35000"/>
            </a:spcAft>
          </a:pPr>
          <a:r>
            <a:rPr lang="en-US" sz="5300" kern="1200" dirty="0" smtClean="0"/>
            <a:t>CRIME</a:t>
          </a:r>
          <a:endParaRPr lang="en-US" sz="5300" kern="1200" dirty="0"/>
        </a:p>
      </dsp:txBody>
      <dsp:txXfrm>
        <a:off x="6514510" y="541645"/>
        <a:ext cx="4432553" cy="259494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5BFAA-63ED-47E3-BBDB-97EB3BD7ACC6}">
      <dsp:nvSpPr>
        <dsp:cNvPr id="0" name=""/>
        <dsp:cNvSpPr/>
      </dsp:nvSpPr>
      <dsp:spPr>
        <a:xfrm>
          <a:off x="520473" y="752"/>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Relational Dysfunction</a:t>
          </a:r>
          <a:endParaRPr lang="en-US" sz="3000" kern="1200" dirty="0"/>
        </a:p>
      </dsp:txBody>
      <dsp:txXfrm>
        <a:off x="520473" y="752"/>
        <a:ext cx="2378463" cy="1427077"/>
      </dsp:txXfrm>
    </dsp:sp>
    <dsp:sp modelId="{B14321E8-A590-4324-9995-7DB2ED395CB4}">
      <dsp:nvSpPr>
        <dsp:cNvPr id="0" name=""/>
        <dsp:cNvSpPr/>
      </dsp:nvSpPr>
      <dsp:spPr>
        <a:xfrm>
          <a:off x="3136782" y="752"/>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Family Conflict</a:t>
          </a:r>
          <a:endParaRPr lang="en-US" sz="3000" kern="1200" dirty="0"/>
        </a:p>
      </dsp:txBody>
      <dsp:txXfrm>
        <a:off x="3136782" y="752"/>
        <a:ext cx="2378463" cy="1427077"/>
      </dsp:txXfrm>
    </dsp:sp>
    <dsp:sp modelId="{68F05C5A-BA4A-4D71-B6F9-95AA7401193E}">
      <dsp:nvSpPr>
        <dsp:cNvPr id="0" name=""/>
        <dsp:cNvSpPr/>
      </dsp:nvSpPr>
      <dsp:spPr>
        <a:xfrm>
          <a:off x="5705523" y="752"/>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Child Abuse</a:t>
          </a:r>
          <a:endParaRPr lang="en-US" sz="3000" kern="1200" dirty="0"/>
        </a:p>
      </dsp:txBody>
      <dsp:txXfrm>
        <a:off x="5705523" y="752"/>
        <a:ext cx="2378463" cy="1427077"/>
      </dsp:txXfrm>
    </dsp:sp>
    <dsp:sp modelId="{9B344856-FA17-427A-B115-F455AA049D31}">
      <dsp:nvSpPr>
        <dsp:cNvPr id="0" name=""/>
        <dsp:cNvSpPr/>
      </dsp:nvSpPr>
      <dsp:spPr>
        <a:xfrm>
          <a:off x="520473" y="1665676"/>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Adult Victimization</a:t>
          </a:r>
          <a:endParaRPr lang="en-US" sz="3000" kern="1200" dirty="0"/>
        </a:p>
      </dsp:txBody>
      <dsp:txXfrm>
        <a:off x="520473" y="1665676"/>
        <a:ext cx="2378463" cy="1427077"/>
      </dsp:txXfrm>
    </dsp:sp>
    <dsp:sp modelId="{822977DA-A807-42CF-AD97-80BA5A61AB59}">
      <dsp:nvSpPr>
        <dsp:cNvPr id="0" name=""/>
        <dsp:cNvSpPr/>
      </dsp:nvSpPr>
      <dsp:spPr>
        <a:xfrm>
          <a:off x="3136782" y="1665676"/>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Parental Involvement</a:t>
          </a:r>
          <a:endParaRPr lang="en-US" sz="3000" kern="1200" dirty="0"/>
        </a:p>
      </dsp:txBody>
      <dsp:txXfrm>
        <a:off x="3136782" y="1665676"/>
        <a:ext cx="2378463" cy="1427077"/>
      </dsp:txXfrm>
    </dsp:sp>
    <dsp:sp modelId="{6DE91F96-552D-4E60-A894-0B4B5C4F6D69}">
      <dsp:nvSpPr>
        <dsp:cNvPr id="0" name=""/>
        <dsp:cNvSpPr/>
      </dsp:nvSpPr>
      <dsp:spPr>
        <a:xfrm>
          <a:off x="5753092" y="1665676"/>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Parental Stress</a:t>
          </a:r>
          <a:endParaRPr lang="en-US" sz="3000" kern="1200" dirty="0"/>
        </a:p>
      </dsp:txBody>
      <dsp:txXfrm>
        <a:off x="5753092" y="1665676"/>
        <a:ext cx="2378463" cy="1427077"/>
      </dsp:txXfrm>
    </dsp:sp>
    <dsp:sp modelId="{3D8B486E-5E7E-4C95-BA38-ABDA237421FD}">
      <dsp:nvSpPr>
        <dsp:cNvPr id="0" name=""/>
        <dsp:cNvSpPr/>
      </dsp:nvSpPr>
      <dsp:spPr>
        <a:xfrm>
          <a:off x="520473" y="3330600"/>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Housing Safety</a:t>
          </a:r>
          <a:endParaRPr lang="en-US" sz="3000" kern="1200" dirty="0"/>
        </a:p>
      </dsp:txBody>
      <dsp:txXfrm>
        <a:off x="520473" y="3330600"/>
        <a:ext cx="2378463" cy="1427077"/>
      </dsp:txXfrm>
    </dsp:sp>
    <dsp:sp modelId="{9B6E328C-78F3-4344-A1B4-B865770A4B78}">
      <dsp:nvSpPr>
        <dsp:cNvPr id="0" name=""/>
        <dsp:cNvSpPr/>
      </dsp:nvSpPr>
      <dsp:spPr>
        <a:xfrm>
          <a:off x="3136782" y="3330600"/>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Depression/ Anxiety (symptoms)</a:t>
          </a:r>
          <a:endParaRPr lang="en-US" sz="3000" kern="1200" dirty="0"/>
        </a:p>
      </dsp:txBody>
      <dsp:txXfrm>
        <a:off x="3136782" y="3330600"/>
        <a:ext cx="2378463" cy="1427077"/>
      </dsp:txXfrm>
    </dsp:sp>
    <dsp:sp modelId="{D5C9AC77-E80B-4BAE-8027-C0BE3CBB1D9E}">
      <dsp:nvSpPr>
        <dsp:cNvPr id="0" name=""/>
        <dsp:cNvSpPr/>
      </dsp:nvSpPr>
      <dsp:spPr>
        <a:xfrm>
          <a:off x="5753092" y="3330600"/>
          <a:ext cx="2378463" cy="1427077"/>
        </a:xfrm>
        <a:prstGeom prst="rect">
          <a:avLst/>
        </a:prstGeom>
        <a:solidFill>
          <a:srgbClr val="7030A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Psychosis (symptoms)</a:t>
          </a:r>
          <a:endParaRPr lang="en-US" sz="3000" kern="1200" dirty="0"/>
        </a:p>
      </dsp:txBody>
      <dsp:txXfrm>
        <a:off x="5753092" y="3330600"/>
        <a:ext cx="2378463" cy="14270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FAMILY</a:t>
          </a:r>
          <a:endParaRPr lang="en-US" sz="45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CRIME</a:t>
          </a:r>
        </a:p>
        <a:p>
          <a:pPr lvl="0" algn="ctr" defTabSz="2000250">
            <a:lnSpc>
              <a:spcPct val="90000"/>
            </a:lnSpc>
            <a:spcBef>
              <a:spcPct val="0"/>
            </a:spcBef>
            <a:spcAft>
              <a:spcPct val="35000"/>
            </a:spcAft>
          </a:pPr>
          <a:r>
            <a:rPr lang="en-US" sz="4500" kern="1200" dirty="0" smtClean="0"/>
            <a:t>MANUFACTURE OR SALES</a:t>
          </a:r>
          <a:endParaRPr lang="en-US" sz="4500" kern="1200" dirty="0"/>
        </a:p>
      </dsp:txBody>
      <dsp:txXfrm>
        <a:off x="6514510" y="541645"/>
        <a:ext cx="4432553" cy="25949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smtClean="0"/>
            <a:t>ABUSIVE CHAOTIC CHILDHOOD</a:t>
          </a:r>
          <a:endParaRPr lang="en-US" sz="52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endParaRPr lang="en-US" sz="41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en-US" sz="5200" kern="1200" dirty="0" smtClean="0"/>
            <a:t>CRIME</a:t>
          </a:r>
          <a:endParaRPr lang="en-US" sz="5200" kern="1200" dirty="0"/>
        </a:p>
      </dsp:txBody>
      <dsp:txXfrm>
        <a:off x="6514510" y="541645"/>
        <a:ext cx="4432553" cy="25949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CRIMINAL PEERS</a:t>
          </a:r>
          <a:endParaRPr lang="en-US" sz="65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66950">
            <a:lnSpc>
              <a:spcPct val="90000"/>
            </a:lnSpc>
            <a:spcBef>
              <a:spcPct val="0"/>
            </a:spcBef>
            <a:spcAft>
              <a:spcPct val="35000"/>
            </a:spcAft>
          </a:pPr>
          <a:endParaRPr lang="en-US" sz="51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CRIME</a:t>
          </a:r>
          <a:endParaRPr lang="en-US" sz="6500" kern="1200" dirty="0"/>
        </a:p>
      </dsp:txBody>
      <dsp:txXfrm>
        <a:off x="6514510" y="541645"/>
        <a:ext cx="4432553" cy="25949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C5619-C8DB-42DC-8118-5488E19AD07A}">
      <dsp:nvSpPr>
        <dsp:cNvPr id="0" name=""/>
        <dsp:cNvSpPr/>
      </dsp:nvSpPr>
      <dsp:spPr>
        <a:xfrm>
          <a:off x="4847"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DROPPED OUT OF SCHOOL</a:t>
          </a:r>
          <a:endParaRPr lang="en-US" sz="2200" kern="1200" dirty="0"/>
        </a:p>
      </dsp:txBody>
      <dsp:txXfrm>
        <a:off x="42090" y="1240578"/>
        <a:ext cx="2044793" cy="1197081"/>
      </dsp:txXfrm>
    </dsp:sp>
    <dsp:sp modelId="{2E042B7A-7203-47A2-9E57-1450328DE56F}">
      <dsp:nvSpPr>
        <dsp:cNvPr id="0" name=""/>
        <dsp:cNvSpPr/>
      </dsp:nvSpPr>
      <dsp:spPr>
        <a:xfrm>
          <a:off x="2336055"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2336055" y="1681444"/>
        <a:ext cx="314501" cy="315349"/>
      </dsp:txXfrm>
    </dsp:sp>
    <dsp:sp modelId="{E7C9D54D-1B94-4C01-80F6-0E760ADAF65E}">
      <dsp:nvSpPr>
        <dsp:cNvPr id="0" name=""/>
        <dsp:cNvSpPr/>
      </dsp:nvSpPr>
      <dsp:spPr>
        <a:xfrm>
          <a:off x="2971839"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EARLIER CRIME</a:t>
          </a:r>
        </a:p>
        <a:p>
          <a:pPr lvl="0" algn="ctr" defTabSz="977900">
            <a:lnSpc>
              <a:spcPct val="90000"/>
            </a:lnSpc>
            <a:spcBef>
              <a:spcPct val="0"/>
            </a:spcBef>
            <a:spcAft>
              <a:spcPct val="35000"/>
            </a:spcAft>
          </a:pPr>
          <a:r>
            <a:rPr lang="en-US" sz="2200" kern="1200" dirty="0" smtClean="0"/>
            <a:t>MORE CRIME</a:t>
          </a:r>
          <a:endParaRPr lang="en-US" sz="2200" kern="1200" dirty="0"/>
        </a:p>
      </dsp:txBody>
      <dsp:txXfrm>
        <a:off x="3009082" y="1240578"/>
        <a:ext cx="2044793" cy="1197081"/>
      </dsp:txXfrm>
    </dsp:sp>
    <dsp:sp modelId="{559C48FE-D2A8-4BA2-8B53-CC7C17060E8A}">
      <dsp:nvSpPr>
        <dsp:cNvPr id="0" name=""/>
        <dsp:cNvSpPr/>
      </dsp:nvSpPr>
      <dsp:spPr>
        <a:xfrm>
          <a:off x="5303047"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5303047" y="1681444"/>
        <a:ext cx="314501" cy="315349"/>
      </dsp:txXfrm>
    </dsp:sp>
    <dsp:sp modelId="{627CB57D-BD07-43F5-9B7A-8936F0ACD28F}">
      <dsp:nvSpPr>
        <dsp:cNvPr id="0" name=""/>
        <dsp:cNvSpPr/>
      </dsp:nvSpPr>
      <dsp:spPr>
        <a:xfrm>
          <a:off x="5938830"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DRUG USE</a:t>
          </a:r>
          <a:endParaRPr lang="en-US" sz="2200" kern="1200" dirty="0"/>
        </a:p>
      </dsp:txBody>
      <dsp:txXfrm>
        <a:off x="5976073" y="1240578"/>
        <a:ext cx="2044793" cy="1197081"/>
      </dsp:txXfrm>
    </dsp:sp>
    <dsp:sp modelId="{4206855C-1A0A-4566-B43B-B6AD645DDE32}">
      <dsp:nvSpPr>
        <dsp:cNvPr id="0" name=""/>
        <dsp:cNvSpPr/>
      </dsp:nvSpPr>
      <dsp:spPr>
        <a:xfrm>
          <a:off x="8270038"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8270038" y="1681444"/>
        <a:ext cx="314501" cy="315349"/>
      </dsp:txXfrm>
    </dsp:sp>
    <dsp:sp modelId="{B12407A9-885A-4714-A414-53D626C8D138}">
      <dsp:nvSpPr>
        <dsp:cNvPr id="0" name=""/>
        <dsp:cNvSpPr/>
      </dsp:nvSpPr>
      <dsp:spPr>
        <a:xfrm>
          <a:off x="8905822"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CRIME</a:t>
          </a:r>
        </a:p>
        <a:p>
          <a:pPr lvl="0" algn="ctr" defTabSz="977900">
            <a:lnSpc>
              <a:spcPct val="90000"/>
            </a:lnSpc>
            <a:spcBef>
              <a:spcPct val="0"/>
            </a:spcBef>
            <a:spcAft>
              <a:spcPct val="35000"/>
            </a:spcAft>
          </a:pPr>
          <a:r>
            <a:rPr lang="en-US" sz="2200" kern="1200" dirty="0" smtClean="0"/>
            <a:t>VIOLENT</a:t>
          </a:r>
          <a:endParaRPr lang="en-US" sz="2200" kern="1200" dirty="0"/>
        </a:p>
      </dsp:txBody>
      <dsp:txXfrm>
        <a:off x="8943065" y="1240578"/>
        <a:ext cx="2044793" cy="11970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CRIME IS FUN</a:t>
          </a:r>
        </a:p>
        <a:p>
          <a:pPr lvl="0" algn="ctr" defTabSz="2000250">
            <a:lnSpc>
              <a:spcPct val="90000"/>
            </a:lnSpc>
            <a:spcBef>
              <a:spcPct val="0"/>
            </a:spcBef>
            <a:spcAft>
              <a:spcPct val="35000"/>
            </a:spcAft>
          </a:pPr>
          <a:r>
            <a:rPr lang="en-US" sz="4500" kern="1200" dirty="0" smtClean="0"/>
            <a:t>RECREATIONAL </a:t>
          </a:r>
          <a:endParaRPr lang="en-US" sz="45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CRIME</a:t>
          </a:r>
        </a:p>
      </dsp:txBody>
      <dsp:txXfrm>
        <a:off x="6514510" y="541645"/>
        <a:ext cx="4432553" cy="25949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1756DC-FF58-4F02-9E6C-07B16FDD940A}">
      <dsp:nvSpPr>
        <dsp:cNvPr id="0" name=""/>
        <dsp:cNvSpPr/>
      </dsp:nvSpPr>
      <dsp:spPr>
        <a:xfrm>
          <a:off x="4847"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ABUSE</a:t>
          </a:r>
          <a:endParaRPr lang="en-US" sz="2100" kern="1200" dirty="0"/>
        </a:p>
      </dsp:txBody>
      <dsp:txXfrm>
        <a:off x="42090" y="1240578"/>
        <a:ext cx="2044793" cy="1197081"/>
      </dsp:txXfrm>
    </dsp:sp>
    <dsp:sp modelId="{35C80E8D-7152-4CC2-85E4-FA58927E347D}">
      <dsp:nvSpPr>
        <dsp:cNvPr id="0" name=""/>
        <dsp:cNvSpPr/>
      </dsp:nvSpPr>
      <dsp:spPr>
        <a:xfrm>
          <a:off x="2336055"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2336055" y="1681444"/>
        <a:ext cx="314501" cy="315349"/>
      </dsp:txXfrm>
    </dsp:sp>
    <dsp:sp modelId="{66E966AA-0466-47E1-AFB1-A646F49FF945}">
      <dsp:nvSpPr>
        <dsp:cNvPr id="0" name=""/>
        <dsp:cNvSpPr/>
      </dsp:nvSpPr>
      <dsp:spPr>
        <a:xfrm>
          <a:off x="2971839"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MENTAL ILLNESS</a:t>
          </a:r>
          <a:endParaRPr lang="en-US" sz="2100" kern="1200" dirty="0"/>
        </a:p>
      </dsp:txBody>
      <dsp:txXfrm>
        <a:off x="3009082" y="1240578"/>
        <a:ext cx="2044793" cy="1197081"/>
      </dsp:txXfrm>
    </dsp:sp>
    <dsp:sp modelId="{E8ABA220-D54E-4C91-BD9E-1ED6A290465B}">
      <dsp:nvSpPr>
        <dsp:cNvPr id="0" name=""/>
        <dsp:cNvSpPr/>
      </dsp:nvSpPr>
      <dsp:spPr>
        <a:xfrm>
          <a:off x="5303047"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5303047" y="1681444"/>
        <a:ext cx="314501" cy="315349"/>
      </dsp:txXfrm>
    </dsp:sp>
    <dsp:sp modelId="{627CB57D-BD07-43F5-9B7A-8936F0ACD28F}">
      <dsp:nvSpPr>
        <dsp:cNvPr id="0" name=""/>
        <dsp:cNvSpPr/>
      </dsp:nvSpPr>
      <dsp:spPr>
        <a:xfrm>
          <a:off x="5938830"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ADDICTION</a:t>
          </a:r>
          <a:endParaRPr lang="en-US" sz="2100" kern="1200" dirty="0"/>
        </a:p>
      </dsp:txBody>
      <dsp:txXfrm>
        <a:off x="5976073" y="1240578"/>
        <a:ext cx="2044793" cy="1197081"/>
      </dsp:txXfrm>
    </dsp:sp>
    <dsp:sp modelId="{4206855C-1A0A-4566-B43B-B6AD645DDE32}">
      <dsp:nvSpPr>
        <dsp:cNvPr id="0" name=""/>
        <dsp:cNvSpPr/>
      </dsp:nvSpPr>
      <dsp:spPr>
        <a:xfrm>
          <a:off x="8270038" y="1576328"/>
          <a:ext cx="449287" cy="5255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dirty="0"/>
        </a:p>
      </dsp:txBody>
      <dsp:txXfrm>
        <a:off x="8270038" y="1681444"/>
        <a:ext cx="314501" cy="315349"/>
      </dsp:txXfrm>
    </dsp:sp>
    <dsp:sp modelId="{B12407A9-885A-4714-A414-53D626C8D138}">
      <dsp:nvSpPr>
        <dsp:cNvPr id="0" name=""/>
        <dsp:cNvSpPr/>
      </dsp:nvSpPr>
      <dsp:spPr>
        <a:xfrm>
          <a:off x="8905822" y="1203335"/>
          <a:ext cx="2119279" cy="1271567"/>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CRIME</a:t>
          </a:r>
        </a:p>
        <a:p>
          <a:pPr lvl="0" algn="ctr" defTabSz="933450">
            <a:lnSpc>
              <a:spcPct val="90000"/>
            </a:lnSpc>
            <a:spcBef>
              <a:spcPct val="0"/>
            </a:spcBef>
            <a:spcAft>
              <a:spcPct val="35000"/>
            </a:spcAft>
          </a:pPr>
          <a:r>
            <a:rPr lang="en-US" sz="2100" kern="1200" dirty="0" smtClean="0"/>
            <a:t>THEFT, PROSTITUTION</a:t>
          </a:r>
          <a:endParaRPr lang="en-US" sz="2100" kern="1200" dirty="0"/>
        </a:p>
      </dsp:txBody>
      <dsp:txXfrm>
        <a:off x="8943065" y="1240578"/>
        <a:ext cx="2044793" cy="11970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FAMILY OR INTIMATE RELATIONS</a:t>
          </a:r>
          <a:endParaRPr lang="en-US" sz="36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US" sz="29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CRIME</a:t>
          </a:r>
        </a:p>
        <a:p>
          <a:pPr lvl="0" algn="ctr" defTabSz="1600200">
            <a:lnSpc>
              <a:spcPct val="90000"/>
            </a:lnSpc>
            <a:spcBef>
              <a:spcPct val="0"/>
            </a:spcBef>
            <a:spcAft>
              <a:spcPct val="35000"/>
            </a:spcAft>
          </a:pPr>
          <a:r>
            <a:rPr lang="en-US" sz="3600" kern="1200" dirty="0" smtClean="0"/>
            <a:t>DRUG MANUFACTURE</a:t>
          </a:r>
        </a:p>
        <a:p>
          <a:pPr lvl="0" algn="ctr" defTabSz="1600200">
            <a:lnSpc>
              <a:spcPct val="90000"/>
            </a:lnSpc>
            <a:spcBef>
              <a:spcPct val="0"/>
            </a:spcBef>
            <a:spcAft>
              <a:spcPct val="35000"/>
            </a:spcAft>
          </a:pPr>
          <a:r>
            <a:rPr lang="en-US" sz="3600" kern="1200" dirty="0" smtClean="0"/>
            <a:t>SALES</a:t>
          </a:r>
          <a:endParaRPr lang="en-US" sz="3600" kern="1200" dirty="0"/>
        </a:p>
      </dsp:txBody>
      <dsp:txXfrm>
        <a:off x="6514510" y="541645"/>
        <a:ext cx="4432553" cy="25949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B57D-BD07-43F5-9B7A-8936F0ACD28F}">
      <dsp:nvSpPr>
        <dsp:cNvPr id="0" name=""/>
        <dsp:cNvSpPr/>
      </dsp:nvSpPr>
      <dsp:spPr>
        <a:xfrm>
          <a:off x="2154"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ABUSIVE</a:t>
          </a:r>
        </a:p>
        <a:p>
          <a:pPr lvl="0" algn="ctr" defTabSz="2178050">
            <a:lnSpc>
              <a:spcPct val="90000"/>
            </a:lnSpc>
            <a:spcBef>
              <a:spcPct val="0"/>
            </a:spcBef>
            <a:spcAft>
              <a:spcPct val="35000"/>
            </a:spcAft>
          </a:pPr>
          <a:r>
            <a:rPr lang="en-US" sz="4900" kern="1200" dirty="0" smtClean="0"/>
            <a:t>CHAOTIC CHILDHOOD</a:t>
          </a:r>
          <a:endParaRPr lang="en-US" sz="4900" kern="1200" dirty="0"/>
        </a:p>
      </dsp:txBody>
      <dsp:txXfrm>
        <a:off x="82886" y="541645"/>
        <a:ext cx="4432553" cy="2594946"/>
      </dsp:txXfrm>
    </dsp:sp>
    <dsp:sp modelId="{4206855C-1A0A-4566-B43B-B6AD645DDE32}">
      <dsp:nvSpPr>
        <dsp:cNvPr id="0" name=""/>
        <dsp:cNvSpPr/>
      </dsp:nvSpPr>
      <dsp:spPr>
        <a:xfrm>
          <a:off x="5055573" y="1269460"/>
          <a:ext cx="973931" cy="11393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33550">
            <a:lnSpc>
              <a:spcPct val="90000"/>
            </a:lnSpc>
            <a:spcBef>
              <a:spcPct val="0"/>
            </a:spcBef>
            <a:spcAft>
              <a:spcPct val="35000"/>
            </a:spcAft>
          </a:pPr>
          <a:endParaRPr lang="en-US" sz="3900" kern="1200" dirty="0"/>
        </a:p>
      </dsp:txBody>
      <dsp:txXfrm>
        <a:off x="5055573" y="1497323"/>
        <a:ext cx="681752" cy="683590"/>
      </dsp:txXfrm>
    </dsp:sp>
    <dsp:sp modelId="{B12407A9-885A-4714-A414-53D626C8D138}">
      <dsp:nvSpPr>
        <dsp:cNvPr id="0" name=""/>
        <dsp:cNvSpPr/>
      </dsp:nvSpPr>
      <dsp:spPr>
        <a:xfrm>
          <a:off x="6433778" y="460913"/>
          <a:ext cx="4594017" cy="2756410"/>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smtClean="0"/>
            <a:t>CRIME</a:t>
          </a:r>
          <a:endParaRPr lang="en-US" sz="4900" kern="1200" dirty="0"/>
        </a:p>
      </dsp:txBody>
      <dsp:txXfrm>
        <a:off x="6514510" y="541645"/>
        <a:ext cx="4432553" cy="259494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0.19865</cdr:x>
      <cdr:y>0</cdr:y>
    </cdr:from>
    <cdr:to>
      <cdr:x>0.93573</cdr:x>
      <cdr:y>0.05774</cdr:y>
    </cdr:to>
    <cdr:sp macro="" textlink="">
      <cdr:nvSpPr>
        <cdr:cNvPr id="2" name="Text Box 11"/>
        <cdr:cNvSpPr txBox="1">
          <a:spLocks xmlns:a="http://schemas.openxmlformats.org/drawingml/2006/main" noChangeArrowheads="1"/>
        </cdr:cNvSpPr>
      </cdr:nvSpPr>
      <cdr:spPr bwMode="auto">
        <a:xfrm xmlns:a="http://schemas.openxmlformats.org/drawingml/2006/main">
          <a:off x="1634825" y="0"/>
          <a:ext cx="6065820" cy="261610"/>
        </a:xfrm>
        <a:prstGeom xmlns:a="http://schemas.openxmlformats.org/drawingml/2006/main" prst="rect">
          <a:avLst/>
        </a:prstGeom>
        <a:solidFill xmlns:a="http://schemas.openxmlformats.org/drawingml/2006/main">
          <a:schemeClr val="accent1"/>
        </a:solidFill>
        <a:ln xmlns:a="http://schemas.openxmlformats.org/drawingml/2006/main" w="19050">
          <a:solidFill>
            <a:schemeClr val="tx1"/>
          </a:solidFill>
          <a:miter lim="800000"/>
          <a:headEnd/>
          <a:tailEnd/>
        </a:ln>
        <a:effectLst xmlns:a="http://schemas.openxmlformats.org/drawingml/2006/main"/>
        <a:scene3d xmlns:a="http://schemas.openxmlformats.org/drawingml/2006/main">
          <a:camera prst="orthographicFront">
            <a:rot lat="0" lon="0" rev="0"/>
          </a:camera>
          <a:lightRig rig="glow" dir="t">
            <a:rot lat="0" lon="0" rev="4800000"/>
          </a:lightRig>
        </a:scene3d>
        <a:sp3d xmlns:a="http://schemas.openxmlformats.org/drawingml/2006/main" prstMaterial="matte">
          <a:bevelT w="127000" h="63500" prst="artDeco"/>
        </a:sp3d>
      </cdr:spPr>
      <cdr:txBody>
        <a:bodyPr xmlns:a="http://schemas.openxmlformats.org/drawingml/2006/main" wrap="square">
          <a:spAutoFit/>
        </a:bodyPr>
        <a:lstStyle xmlns:a="http://schemas.openxmlformats.org/drawingml/2006/main">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xmlns:a="http://schemas.openxmlformats.org/drawingml/2006/main">
          <a:pPr algn="ctr">
            <a:spcBef>
              <a:spcPct val="50000"/>
            </a:spcBef>
          </a:pPr>
          <a:r>
            <a:rPr lang="en-US" b="1" dirty="0" smtClean="0">
              <a:solidFill>
                <a:schemeClr val="bg1"/>
              </a:solidFill>
              <a:ea typeface="ヒラギノ角ゴ Pro W3" charset="-128"/>
            </a:rPr>
            <a:t>Among Protestant Pastors (view)</a:t>
          </a:r>
          <a:endParaRPr lang="en-US" b="1" dirty="0">
            <a:solidFill>
              <a:schemeClr val="bg1"/>
            </a:solidFill>
            <a:ea typeface="ヒラギノ角ゴ Pro W3" charset="-128"/>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D768D-CD6B-4A6D-9A73-2DBB5DC79F42}" type="datetimeFigureOut">
              <a:rPr lang="en-US" smtClean="0"/>
              <a:t>6/14/2019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EAAC9-349E-41E0-84A8-BCCB4D7ACEE5}" type="slidenum">
              <a:rPr lang="en-US" smtClean="0"/>
              <a:t>‹#›</a:t>
            </a:fld>
            <a:endParaRPr lang="en-US"/>
          </a:p>
        </p:txBody>
      </p:sp>
    </p:spTree>
    <p:extLst>
      <p:ext uri="{BB962C8B-B14F-4D97-AF65-F5344CB8AC3E}">
        <p14:creationId xmlns:p14="http://schemas.microsoft.com/office/powerpoint/2010/main" val="2173248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99F758-890B-424F-A6E9-BB163C574CCE}" type="slidenum">
              <a:rPr lang="en-US"/>
              <a:pPr/>
              <a:t>18</a:t>
            </a:fld>
            <a:endParaRPr lang="en-US"/>
          </a:p>
        </p:txBody>
      </p:sp>
      <p:sp>
        <p:nvSpPr>
          <p:cNvPr id="305154" name="Rectangle 2"/>
          <p:cNvSpPr>
            <a:spLocks noGrp="1" noRot="1" noChangeAspect="1" noChangeArrowheads="1" noTextEdit="1"/>
          </p:cNvSpPr>
          <p:nvPr>
            <p:ph type="sldImg"/>
          </p:nvPr>
        </p:nvSpPr>
        <p:spPr>
          <a:ln/>
        </p:spPr>
      </p:sp>
      <p:sp>
        <p:nvSpPr>
          <p:cNvPr id="305155" name="Rectangle 3"/>
          <p:cNvSpPr>
            <a:spLocks noGrp="1" noChangeArrowheads="1"/>
          </p:cNvSpPr>
          <p:nvPr>
            <p:ph type="body" idx="1"/>
          </p:nvPr>
        </p:nvSpPr>
        <p:spPr/>
        <p:txBody>
          <a:bodyPr/>
          <a:lstStyle/>
          <a:p>
            <a:pPr>
              <a:lnSpc>
                <a:spcPct val="90000"/>
              </a:lnSpc>
            </a:pPr>
            <a:r>
              <a:rPr lang="en-US" dirty="0" smtClean="0"/>
              <a:t>Women 6.8% in prisons</a:t>
            </a:r>
            <a:r>
              <a:rPr lang="en-US" baseline="0" dirty="0" smtClean="0"/>
              <a:t> (2017)</a:t>
            </a:r>
          </a:p>
          <a:p>
            <a:pPr>
              <a:lnSpc>
                <a:spcPct val="90000"/>
              </a:lnSpc>
            </a:pPr>
            <a:r>
              <a:rPr lang="en-US" dirty="0" smtClean="0"/>
              <a:t>https://www.bop.gov/about/statistics/statistics_inmate_gender.jsp</a:t>
            </a:r>
          </a:p>
          <a:p>
            <a:pPr>
              <a:lnSpc>
                <a:spcPct val="90000"/>
              </a:lnSpc>
            </a:pPr>
            <a:endParaRPr lang="en-US" dirty="0"/>
          </a:p>
        </p:txBody>
      </p:sp>
    </p:spTree>
    <p:extLst>
      <p:ext uri="{BB962C8B-B14F-4D97-AF65-F5344CB8AC3E}">
        <p14:creationId xmlns:p14="http://schemas.microsoft.com/office/powerpoint/2010/main" val="3324920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8751975-A3CE-4A6B-AA70-AF7EC0CFD452}" type="datetimeFigureOut">
              <a:rPr lang="en-US" smtClean="0"/>
              <a:t>6/14/2019</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1B204460-147D-4843-ADFE-7DEA68E5A9C9}" type="slidenum">
              <a:rPr lang="en-US" smtClean="0"/>
              <a:t>‹#›</a:t>
            </a:fld>
            <a:endParaRPr lang="en-US"/>
          </a:p>
        </p:txBody>
      </p:sp>
    </p:spTree>
    <p:extLst>
      <p:ext uri="{BB962C8B-B14F-4D97-AF65-F5344CB8AC3E}">
        <p14:creationId xmlns:p14="http://schemas.microsoft.com/office/powerpoint/2010/main" val="398315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751975-A3CE-4A6B-AA70-AF7EC0CFD45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2587496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98751975-A3CE-4A6B-AA70-AF7EC0CFD452}" type="datetimeFigureOut">
              <a:rPr lang="en-US" smtClean="0"/>
              <a:t>6/14/2019</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1B204460-147D-4843-ADFE-7DEA68E5A9C9}" type="slidenum">
              <a:rPr lang="en-US" smtClean="0"/>
              <a:t>‹#›</a:t>
            </a:fld>
            <a:endParaRPr lang="en-US"/>
          </a:p>
        </p:txBody>
      </p:sp>
    </p:spTree>
    <p:extLst>
      <p:ext uri="{BB962C8B-B14F-4D97-AF65-F5344CB8AC3E}">
        <p14:creationId xmlns:p14="http://schemas.microsoft.com/office/powerpoint/2010/main" val="2913841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751975-A3CE-4A6B-AA70-AF7EC0CFD452}" type="datetimeFigureOut">
              <a:rPr lang="en-US" smtClean="0"/>
              <a:t>6/14/2019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2903659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98751975-A3CE-4A6B-AA70-AF7EC0CFD452}" type="datetimeFigureOut">
              <a:rPr lang="en-US" smtClean="0"/>
              <a:t>6/14/2019</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1B204460-147D-4843-ADFE-7DEA68E5A9C9}" type="slidenum">
              <a:rPr lang="en-US" smtClean="0"/>
              <a:t>‹#›</a:t>
            </a:fld>
            <a:endParaRPr lang="en-US"/>
          </a:p>
        </p:txBody>
      </p:sp>
    </p:spTree>
    <p:extLst>
      <p:ext uri="{BB962C8B-B14F-4D97-AF65-F5344CB8AC3E}">
        <p14:creationId xmlns:p14="http://schemas.microsoft.com/office/powerpoint/2010/main" val="1640969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751975-A3CE-4A6B-AA70-AF7EC0CFD452}" type="datetimeFigureOut">
              <a:rPr lang="en-US" smtClean="0"/>
              <a:t>6/14/2019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32432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751975-A3CE-4A6B-AA70-AF7EC0CFD452}" type="datetimeFigureOut">
              <a:rPr lang="en-US" smtClean="0"/>
              <a:t>6/14/2019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745932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751975-A3CE-4A6B-AA70-AF7EC0CFD452}" type="datetimeFigureOut">
              <a:rPr lang="en-US" smtClean="0"/>
              <a:t>6/14/2019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3534901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51975-A3CE-4A6B-AA70-AF7EC0CFD452}" type="datetimeFigureOut">
              <a:rPr lang="en-US" smtClean="0"/>
              <a:t>6/14/2019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3052757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98751975-A3CE-4A6B-AA70-AF7EC0CFD452}" type="datetimeFigureOut">
              <a:rPr lang="en-US" smtClean="0"/>
              <a:t>6/14/2019</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1B204460-147D-4843-ADFE-7DEA68E5A9C9}" type="slidenum">
              <a:rPr lang="en-US" smtClean="0"/>
              <a:t>‹#›</a:t>
            </a:fld>
            <a:endParaRPr lang="en-US"/>
          </a:p>
        </p:txBody>
      </p:sp>
    </p:spTree>
    <p:extLst>
      <p:ext uri="{BB962C8B-B14F-4D97-AF65-F5344CB8AC3E}">
        <p14:creationId xmlns:p14="http://schemas.microsoft.com/office/powerpoint/2010/main" val="3206286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8751975-A3CE-4A6B-AA70-AF7EC0CFD452}" type="datetimeFigureOut">
              <a:rPr lang="en-US" smtClean="0"/>
              <a:t>6/14/2019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204460-147D-4843-ADFE-7DEA68E5A9C9}" type="slidenum">
              <a:rPr lang="en-US" smtClean="0"/>
              <a:t>‹#›</a:t>
            </a:fld>
            <a:endParaRPr lang="en-US"/>
          </a:p>
        </p:txBody>
      </p:sp>
    </p:spTree>
    <p:extLst>
      <p:ext uri="{BB962C8B-B14F-4D97-AF65-F5344CB8AC3E}">
        <p14:creationId xmlns:p14="http://schemas.microsoft.com/office/powerpoint/2010/main" val="217918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98751975-A3CE-4A6B-AA70-AF7EC0CFD452}" type="datetimeFigureOut">
              <a:rPr lang="en-US" smtClean="0"/>
              <a:t>6/14/2019</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1B204460-147D-4843-ADFE-7DEA68E5A9C9}"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89140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s://www.prisonpolicy.org/poverty.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020432"/>
            <a:ext cx="10993549" cy="1252252"/>
          </a:xfrm>
        </p:spPr>
        <p:txBody>
          <a:bodyPr>
            <a:normAutofit/>
          </a:bodyPr>
          <a:lstStyle/>
          <a:p>
            <a:r>
              <a:rPr lang="en-US" sz="4400" dirty="0" smtClean="0"/>
              <a:t>Mass Incarceration – An overview</a:t>
            </a:r>
            <a:endParaRPr lang="en-US" sz="4400" dirty="0"/>
          </a:p>
        </p:txBody>
      </p:sp>
      <p:sp>
        <p:nvSpPr>
          <p:cNvPr id="3" name="Subtitle 2"/>
          <p:cNvSpPr>
            <a:spLocks noGrp="1"/>
          </p:cNvSpPr>
          <p:nvPr>
            <p:ph type="subTitle" idx="1"/>
          </p:nvPr>
        </p:nvSpPr>
        <p:spPr>
          <a:xfrm>
            <a:off x="581194" y="2272685"/>
            <a:ext cx="10993546" cy="878888"/>
          </a:xfrm>
        </p:spPr>
        <p:txBody>
          <a:bodyPr>
            <a:normAutofit fontScale="77500" lnSpcReduction="20000"/>
          </a:bodyPr>
          <a:lstStyle/>
          <a:p>
            <a:r>
              <a:rPr lang="en-US" sz="3400" dirty="0" smtClean="0">
                <a:solidFill>
                  <a:srgbClr val="0070C0"/>
                </a:solidFill>
              </a:rPr>
              <a:t>Kairos Prison Ministry International Conference</a:t>
            </a:r>
          </a:p>
          <a:p>
            <a:r>
              <a:rPr lang="en-US" sz="2900" dirty="0" smtClean="0">
                <a:solidFill>
                  <a:srgbClr val="0070C0"/>
                </a:solidFill>
              </a:rPr>
              <a:t>Dr. Karen Swanson, Institute for prison ministries</a:t>
            </a:r>
            <a:endParaRPr lang="en-US" sz="2900" dirty="0">
              <a:solidFill>
                <a:srgbClr val="0070C0"/>
              </a:solidFill>
            </a:endParaRPr>
          </a:p>
        </p:txBody>
      </p:sp>
    </p:spTree>
    <p:extLst>
      <p:ext uri="{BB962C8B-B14F-4D97-AF65-F5344CB8AC3E}">
        <p14:creationId xmlns:p14="http://schemas.microsoft.com/office/powerpoint/2010/main" val="1106441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 under control of the </a:t>
            </a:r>
            <a:r>
              <a:rPr lang="en-US" dirty="0" err="1" smtClean="0"/>
              <a:t>U.s.</a:t>
            </a:r>
            <a:r>
              <a:rPr lang="en-US" dirty="0" smtClean="0"/>
              <a:t> corrections system, 1980 and 2016 (</a:t>
            </a:r>
            <a:r>
              <a:rPr lang="en-US" dirty="0" err="1" smtClean="0"/>
              <a:t>Bjs</a:t>
            </a:r>
            <a:r>
              <a:rPr lang="en-US" dirty="0" smtClean="0"/>
              <a:t>, 2018)</a:t>
            </a:r>
            <a:endParaRPr lang="en-US"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832574739"/>
              </p:ext>
            </p:extLst>
          </p:nvPr>
        </p:nvGraphicFramePr>
        <p:xfrm>
          <a:off x="581025" y="2181225"/>
          <a:ext cx="11029950" cy="36782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0294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9745" y="-1400464"/>
            <a:ext cx="18288000" cy="10287000"/>
          </a:xfrm>
          <a:prstGeom prst="rect">
            <a:avLst/>
          </a:prstGeom>
        </p:spPr>
      </p:pic>
    </p:spTree>
    <p:extLst>
      <p:ext uri="{BB962C8B-B14F-4D97-AF65-F5344CB8AC3E}">
        <p14:creationId xmlns:p14="http://schemas.microsoft.com/office/powerpoint/2010/main" val="1540311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e chart showing the number of people locked up on a given day in the United States by facility type and the underlying offense using the newest data available in March 20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327" y="0"/>
            <a:ext cx="9272510" cy="69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440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e chart showing the number of youths confined in adult prisons and jails, Indian country facilities, and eight types of juvenile facilities, broken down by offense ty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3040" y="0"/>
            <a:ext cx="9236999" cy="692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169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Youth Offenses</a:t>
            </a:r>
            <a:endParaRPr lang="en-US" dirty="0"/>
          </a:p>
        </p:txBody>
      </p:sp>
      <p:sp>
        <p:nvSpPr>
          <p:cNvPr id="3" name="Content Placeholder 2"/>
          <p:cNvSpPr>
            <a:spLocks noGrp="1"/>
          </p:cNvSpPr>
          <p:nvPr>
            <p:ph idx="1"/>
          </p:nvPr>
        </p:nvSpPr>
        <p:spPr/>
        <p:txBody>
          <a:bodyPr anchor="t">
            <a:normAutofit/>
          </a:bodyPr>
          <a:lstStyle/>
          <a:p>
            <a:pPr marL="0" indent="0">
              <a:buNone/>
            </a:pPr>
            <a:r>
              <a:rPr lang="en-US" sz="3200" dirty="0"/>
              <a:t>Some children and youth become involved with the juvenile justice system because they are accused of committing a delinquent or criminal act. Other youth come into contact with the system for status offenses—actions that are illegal only because of a youth’s age—such as truancy, underage drinking, and running away from home. Not all of these cases, however, are formally processed through the courts.</a:t>
            </a:r>
          </a:p>
        </p:txBody>
      </p:sp>
    </p:spTree>
    <p:extLst>
      <p:ext uri="{BB962C8B-B14F-4D97-AF65-F5344CB8AC3E}">
        <p14:creationId xmlns:p14="http://schemas.microsoft.com/office/powerpoint/2010/main" val="96097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Jails and prisons</a:t>
            </a:r>
            <a:r>
              <a:rPr lang="en-US" dirty="0" smtClean="0"/>
              <a:t/>
            </a:r>
            <a:br>
              <a:rPr lang="en-US" dirty="0" smtClean="0"/>
            </a:br>
            <a:r>
              <a:rPr lang="en-US" dirty="0" smtClean="0"/>
              <a:t>national statistics</a:t>
            </a:r>
            <a:endParaRPr lang="en-US" dirty="0"/>
          </a:p>
        </p:txBody>
      </p:sp>
      <p:sp>
        <p:nvSpPr>
          <p:cNvPr id="3" name="Text Placeholder 2"/>
          <p:cNvSpPr>
            <a:spLocks noGrp="1"/>
          </p:cNvSpPr>
          <p:nvPr>
            <p:ph type="body" idx="1"/>
          </p:nvPr>
        </p:nvSpPr>
        <p:spPr/>
        <p:txBody>
          <a:bodyPr/>
          <a:lstStyle/>
          <a:p>
            <a:pPr algn="ctr"/>
            <a:r>
              <a:rPr lang="en-US" b="1" dirty="0" smtClean="0"/>
              <a:t>JAILS (3100+)</a:t>
            </a:r>
            <a:endParaRPr lang="en-US" b="1" dirty="0"/>
          </a:p>
        </p:txBody>
      </p:sp>
      <p:sp>
        <p:nvSpPr>
          <p:cNvPr id="4" name="Content Placeholder 3"/>
          <p:cNvSpPr>
            <a:spLocks noGrp="1"/>
          </p:cNvSpPr>
          <p:nvPr>
            <p:ph sz="half" idx="2"/>
          </p:nvPr>
        </p:nvSpPr>
        <p:spPr>
          <a:xfrm>
            <a:off x="887219" y="2984617"/>
            <a:ext cx="4350606" cy="3398549"/>
          </a:xfrm>
        </p:spPr>
        <p:txBody>
          <a:bodyPr>
            <a:normAutofit fontScale="92500" lnSpcReduction="20000"/>
          </a:bodyPr>
          <a:lstStyle/>
          <a:p>
            <a:r>
              <a:rPr lang="en-US" sz="2400" dirty="0" smtClean="0"/>
              <a:t>County </a:t>
            </a:r>
          </a:p>
          <a:p>
            <a:r>
              <a:rPr lang="en-US" sz="2400" dirty="0" smtClean="0"/>
              <a:t>All security levels together</a:t>
            </a:r>
          </a:p>
          <a:p>
            <a:r>
              <a:rPr lang="en-US" sz="2400" dirty="0" smtClean="0"/>
              <a:t>76% pretrial; 24% convicted (few hours to years) Ave. 25 days</a:t>
            </a:r>
          </a:p>
          <a:p>
            <a:r>
              <a:rPr lang="en-US" sz="2400" dirty="0" smtClean="0"/>
              <a:t>Men and women in separate parts of the same facility (except large jails)</a:t>
            </a:r>
          </a:p>
          <a:p>
            <a:r>
              <a:rPr lang="en-US" sz="2400" dirty="0" smtClean="0"/>
              <a:t>Trend – </a:t>
            </a:r>
            <a:r>
              <a:rPr lang="en-US" sz="2400" dirty="0"/>
              <a:t>84% of jails held people out of their </a:t>
            </a:r>
            <a:r>
              <a:rPr lang="en-US" sz="2400" dirty="0" smtClean="0"/>
              <a:t>jurisdiction</a:t>
            </a:r>
          </a:p>
          <a:p>
            <a:pPr marL="0" indent="0">
              <a:buNone/>
            </a:pPr>
            <a:endParaRPr lang="en-US" dirty="0"/>
          </a:p>
        </p:txBody>
      </p:sp>
      <p:sp>
        <p:nvSpPr>
          <p:cNvPr id="5" name="Text Placeholder 4"/>
          <p:cNvSpPr>
            <a:spLocks noGrp="1"/>
          </p:cNvSpPr>
          <p:nvPr>
            <p:ph type="body" sz="quarter" idx="3"/>
          </p:nvPr>
        </p:nvSpPr>
        <p:spPr/>
        <p:txBody>
          <a:bodyPr/>
          <a:lstStyle/>
          <a:p>
            <a:pPr algn="ctr"/>
            <a:r>
              <a:rPr lang="en-US" b="1" dirty="0" smtClean="0"/>
              <a:t>PRISONS (1719 State, 102 Federal)</a:t>
            </a:r>
            <a:endParaRPr lang="en-US" b="1" dirty="0"/>
          </a:p>
        </p:txBody>
      </p:sp>
      <p:sp>
        <p:nvSpPr>
          <p:cNvPr id="6" name="Content Placeholder 5"/>
          <p:cNvSpPr>
            <a:spLocks noGrp="1"/>
          </p:cNvSpPr>
          <p:nvPr>
            <p:ph sz="quarter" idx="4"/>
          </p:nvPr>
        </p:nvSpPr>
        <p:spPr>
          <a:xfrm>
            <a:off x="6187282" y="2926052"/>
            <a:ext cx="4900928" cy="3398549"/>
          </a:xfrm>
        </p:spPr>
        <p:txBody>
          <a:bodyPr>
            <a:normAutofit/>
          </a:bodyPr>
          <a:lstStyle/>
          <a:p>
            <a:r>
              <a:rPr lang="en-US" sz="2400" dirty="0" smtClean="0"/>
              <a:t>State, Federal, private (&lt;5%)</a:t>
            </a:r>
          </a:p>
          <a:p>
            <a:r>
              <a:rPr lang="en-US" sz="2400" dirty="0" smtClean="0"/>
              <a:t>Designated security levels</a:t>
            </a:r>
          </a:p>
          <a:p>
            <a:r>
              <a:rPr lang="en-US" sz="2400" dirty="0" smtClean="0"/>
              <a:t>Convicted (sentenced &gt;1 </a:t>
            </a:r>
            <a:r>
              <a:rPr lang="en-US" sz="2400" dirty="0" err="1" smtClean="0"/>
              <a:t>yr</a:t>
            </a:r>
            <a:r>
              <a:rPr lang="en-US" sz="2400" dirty="0" smtClean="0"/>
              <a:t>)</a:t>
            </a:r>
          </a:p>
          <a:p>
            <a:r>
              <a:rPr lang="en-US" sz="2400" dirty="0" smtClean="0"/>
              <a:t>Separate facilities</a:t>
            </a:r>
            <a:r>
              <a:rPr lang="en-US" sz="2400" dirty="0"/>
              <a:t> </a:t>
            </a:r>
            <a:r>
              <a:rPr lang="en-US" sz="2400" dirty="0" smtClean="0"/>
              <a:t>by gender/security level</a:t>
            </a:r>
          </a:p>
        </p:txBody>
      </p:sp>
    </p:spTree>
    <p:extLst>
      <p:ext uri="{BB962C8B-B14F-4D97-AF65-F5344CB8AC3E}">
        <p14:creationId xmlns:p14="http://schemas.microsoft.com/office/powerpoint/2010/main" val="1643872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03767"/>
            <a:ext cx="8507767" cy="6323340"/>
          </a:xfrm>
          <a:prstGeom prst="rect">
            <a:avLst/>
          </a:prstGeom>
        </p:spPr>
      </p:pic>
    </p:spTree>
    <p:extLst>
      <p:ext uri="{BB962C8B-B14F-4D97-AF65-F5344CB8AC3E}">
        <p14:creationId xmlns:p14="http://schemas.microsoft.com/office/powerpoint/2010/main" val="3858816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e chart showing the number of women locked up on a given day in the United States by facility type and the underlying offense using the newest data available in 20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8450" y="75459"/>
            <a:ext cx="9245878" cy="6934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2552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6" name="Rectangle 6"/>
          <p:cNvSpPr>
            <a:spLocks noGrp="1" noChangeArrowheads="1"/>
          </p:cNvSpPr>
          <p:nvPr>
            <p:ph type="title"/>
          </p:nvPr>
        </p:nvSpPr>
        <p:spPr/>
        <p:txBody>
          <a:bodyPr>
            <a:normAutofit/>
          </a:bodyPr>
          <a:lstStyle/>
          <a:p>
            <a:r>
              <a:rPr lang="en-US" sz="4000" dirty="0"/>
              <a:t>Women</a:t>
            </a:r>
          </a:p>
        </p:txBody>
      </p:sp>
      <p:sp>
        <p:nvSpPr>
          <p:cNvPr id="87047" name="Rectangle 7"/>
          <p:cNvSpPr>
            <a:spLocks noGrp="1" noChangeArrowheads="1"/>
          </p:cNvSpPr>
          <p:nvPr>
            <p:ph idx="1"/>
          </p:nvPr>
        </p:nvSpPr>
        <p:spPr/>
        <p:txBody>
          <a:bodyPr>
            <a:normAutofit/>
          </a:bodyPr>
          <a:lstStyle/>
          <a:p>
            <a:pPr lvl="0">
              <a:buFont typeface="Wingdings" panose="05000000000000000000" pitchFamily="2" charset="2"/>
              <a:buChar char="§"/>
            </a:pPr>
            <a:r>
              <a:rPr lang="en-US" sz="3600" dirty="0"/>
              <a:t> 7% of prison population, </a:t>
            </a:r>
            <a:r>
              <a:rPr lang="en-US" sz="3600" dirty="0" smtClean="0"/>
              <a:t>15% of jail population</a:t>
            </a:r>
            <a:endParaRPr lang="en-US" sz="3600" dirty="0"/>
          </a:p>
          <a:p>
            <a:pPr lvl="0">
              <a:buFont typeface="Wingdings" panose="05000000000000000000" pitchFamily="2" charset="2"/>
              <a:buChar char="§"/>
            </a:pPr>
            <a:r>
              <a:rPr lang="en-US" sz="3600" dirty="0"/>
              <a:t> More likely to be incarcerated for non-violent offenses than males - property and drug crimes</a:t>
            </a:r>
          </a:p>
          <a:p>
            <a:pPr lvl="0">
              <a:buFont typeface="Wingdings" panose="05000000000000000000" pitchFamily="2" charset="2"/>
              <a:buChar char="§"/>
            </a:pPr>
            <a:r>
              <a:rPr lang="en-US" sz="3600" dirty="0" smtClean="0"/>
              <a:t>Gender </a:t>
            </a:r>
            <a:r>
              <a:rPr lang="en-US" sz="3600" dirty="0"/>
              <a:t>specific strategies needed</a:t>
            </a:r>
          </a:p>
        </p:txBody>
      </p:sp>
    </p:spTree>
    <p:extLst>
      <p:ext uri="{BB962C8B-B14F-4D97-AF65-F5344CB8AC3E}">
        <p14:creationId xmlns:p14="http://schemas.microsoft.com/office/powerpoint/2010/main" val="308671032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your knowledge</a:t>
            </a:r>
            <a:endParaRPr lang="en-US" dirty="0"/>
          </a:p>
        </p:txBody>
      </p:sp>
      <p:sp>
        <p:nvSpPr>
          <p:cNvPr id="3" name="Content Placeholder 2"/>
          <p:cNvSpPr>
            <a:spLocks noGrp="1"/>
          </p:cNvSpPr>
          <p:nvPr>
            <p:ph idx="1"/>
          </p:nvPr>
        </p:nvSpPr>
        <p:spPr/>
        <p:txBody>
          <a:bodyPr>
            <a:noAutofit/>
          </a:bodyPr>
          <a:lstStyle/>
          <a:p>
            <a:r>
              <a:rPr lang="en-US" sz="2800" dirty="0" smtClean="0"/>
              <a:t>The racial disparity within the inmate population in the U.S. is unjust</a:t>
            </a:r>
          </a:p>
          <a:p>
            <a:pPr marL="342900" indent="-342900">
              <a:buAutoNum type="alphaLcParenR"/>
            </a:pPr>
            <a:r>
              <a:rPr lang="en-US" sz="2800" dirty="0" smtClean="0"/>
              <a:t>Strongly agree</a:t>
            </a:r>
          </a:p>
          <a:p>
            <a:pPr marL="342900" indent="-342900">
              <a:buAutoNum type="alphaLcParenR"/>
            </a:pPr>
            <a:r>
              <a:rPr lang="en-US" sz="2800" dirty="0" smtClean="0"/>
              <a:t>Somewhat agree</a:t>
            </a:r>
          </a:p>
          <a:p>
            <a:pPr marL="342900" indent="-342900">
              <a:buAutoNum type="alphaLcParenR"/>
            </a:pPr>
            <a:r>
              <a:rPr lang="en-US" sz="2800" dirty="0" smtClean="0"/>
              <a:t>Somewhat disagree</a:t>
            </a:r>
          </a:p>
          <a:p>
            <a:pPr marL="342900" indent="-342900">
              <a:buAutoNum type="alphaLcParenR"/>
            </a:pPr>
            <a:r>
              <a:rPr lang="en-US" sz="2800" dirty="0" smtClean="0"/>
              <a:t>Strongly disagree</a:t>
            </a:r>
          </a:p>
          <a:p>
            <a:pPr marL="342900" indent="-342900">
              <a:buAutoNum type="alphaLcParenR"/>
            </a:pPr>
            <a:r>
              <a:rPr lang="en-US" sz="2800" dirty="0" smtClean="0"/>
              <a:t>Not sure</a:t>
            </a:r>
            <a:endParaRPr lang="en-US" sz="2800" dirty="0"/>
          </a:p>
        </p:txBody>
      </p:sp>
    </p:spTree>
    <p:extLst>
      <p:ext uri="{BB962C8B-B14F-4D97-AF65-F5344CB8AC3E}">
        <p14:creationId xmlns:p14="http://schemas.microsoft.com/office/powerpoint/2010/main" val="34442862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a:t>
            </a:r>
            <a:endParaRPr lang="en-US" dirty="0"/>
          </a:p>
        </p:txBody>
      </p:sp>
      <p:sp>
        <p:nvSpPr>
          <p:cNvPr id="3" name="Content Placeholder 2"/>
          <p:cNvSpPr>
            <a:spLocks noGrp="1"/>
          </p:cNvSpPr>
          <p:nvPr>
            <p:ph idx="1"/>
          </p:nvPr>
        </p:nvSpPr>
        <p:spPr>
          <a:xfrm>
            <a:off x="581192" y="2180496"/>
            <a:ext cx="11029615" cy="4238059"/>
          </a:xfrm>
        </p:spPr>
        <p:txBody>
          <a:bodyPr>
            <a:noAutofit/>
          </a:bodyPr>
          <a:lstStyle/>
          <a:p>
            <a:r>
              <a:rPr lang="en-US" sz="2800" dirty="0" smtClean="0"/>
              <a:t>Mass incarceration – (over incarceration, the prison boom) – comparatively and historically extreme rates of imprisonment in the U.S. </a:t>
            </a:r>
          </a:p>
          <a:p>
            <a:r>
              <a:rPr lang="en-US" sz="2800" dirty="0" smtClean="0"/>
              <a:t>Biblical justice - making </a:t>
            </a:r>
            <a:r>
              <a:rPr lang="en-US" sz="2800" dirty="0"/>
              <a:t>individuals, communities, and the cosmos whole, by upholding both goodness and impartiality. </a:t>
            </a:r>
            <a:r>
              <a:rPr lang="en-US" sz="2800" dirty="0" smtClean="0"/>
              <a:t> (Paul Metzger)</a:t>
            </a:r>
          </a:p>
          <a:p>
            <a:r>
              <a:rPr lang="en-US" sz="2800" dirty="0" smtClean="0"/>
              <a:t>Restorative justice – A process where:</a:t>
            </a:r>
          </a:p>
          <a:p>
            <a:pPr lvl="1"/>
            <a:r>
              <a:rPr lang="en-US" sz="2000" dirty="0"/>
              <a:t>The needs of the victim(s) are met </a:t>
            </a:r>
          </a:p>
          <a:p>
            <a:pPr lvl="1"/>
            <a:r>
              <a:rPr lang="en-US" sz="2000" dirty="0"/>
              <a:t>The offender is held accountable, responsible to repair the harm</a:t>
            </a:r>
          </a:p>
          <a:p>
            <a:pPr lvl="1"/>
            <a:r>
              <a:rPr lang="en-US" sz="2000" dirty="0"/>
              <a:t>It involves those impacted in the process of </a:t>
            </a:r>
            <a:r>
              <a:rPr lang="en-US" sz="2000" dirty="0" smtClean="0"/>
              <a:t>restoration (Howard </a:t>
            </a:r>
            <a:r>
              <a:rPr lang="en-US" sz="2000" dirty="0" err="1" smtClean="0"/>
              <a:t>Zehr</a:t>
            </a:r>
            <a:r>
              <a:rPr lang="en-US" sz="2000" dirty="0" smtClean="0"/>
              <a:t>)</a:t>
            </a:r>
            <a:endParaRPr lang="en-US" sz="2000" dirty="0"/>
          </a:p>
        </p:txBody>
      </p:sp>
    </p:spTree>
    <p:extLst>
      <p:ext uri="{BB962C8B-B14F-4D97-AF65-F5344CB8AC3E}">
        <p14:creationId xmlns:p14="http://schemas.microsoft.com/office/powerpoint/2010/main" val="11887155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651709"/>
            <a:ext cx="11029616" cy="1013800"/>
          </a:xfrm>
        </p:spPr>
        <p:txBody>
          <a:bodyPr/>
          <a:lstStyle/>
          <a:p>
            <a:r>
              <a:rPr lang="en-US" dirty="0" smtClean="0"/>
              <a:t>The racial disparity within the inmate population in the </a:t>
            </a:r>
            <a:r>
              <a:rPr lang="en-US" dirty="0" err="1" smtClean="0"/>
              <a:t>u.S.</a:t>
            </a:r>
            <a:r>
              <a:rPr lang="en-US" dirty="0" smtClean="0"/>
              <a:t> is unjust</a:t>
            </a:r>
            <a:endParaRPr lang="en-US" dirty="0"/>
          </a:p>
        </p:txBody>
      </p:sp>
      <p:sp>
        <p:nvSpPr>
          <p:cNvPr id="3" name="Content Placeholder 2"/>
          <p:cNvSpPr>
            <a:spLocks noGrp="1"/>
          </p:cNvSpPr>
          <p:nvPr>
            <p:ph idx="1"/>
          </p:nvPr>
        </p:nvSpPr>
        <p:spPr/>
        <p:txBody>
          <a:bodyPr anchor="t"/>
          <a:lstStyle/>
          <a:p>
            <a:pPr marL="0" indent="0">
              <a:buNone/>
            </a:pPr>
            <a:endParaRPr lang="en-US" dirty="0" smtClean="0"/>
          </a:p>
          <a:p>
            <a:pPr marL="0" indent="0">
              <a:buNone/>
            </a:pPr>
            <a:r>
              <a:rPr lang="en-US" dirty="0" smtClean="0"/>
              <a:t> </a:t>
            </a:r>
          </a:p>
          <a:p>
            <a:pPr lvl="1"/>
            <a:endParaRPr lang="en-US" dirty="0"/>
          </a:p>
        </p:txBody>
      </p:sp>
      <p:graphicFrame>
        <p:nvGraphicFramePr>
          <p:cNvPr id="4" name="Content Placeholder 8"/>
          <p:cNvGraphicFramePr>
            <a:graphicFrameLocks/>
          </p:cNvGraphicFramePr>
          <p:nvPr>
            <p:extLst/>
          </p:nvPr>
        </p:nvGraphicFramePr>
        <p:xfrm>
          <a:off x="1187079" y="1985104"/>
          <a:ext cx="8229600" cy="4530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39951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22848" y="685799"/>
            <a:ext cx="8161489" cy="6070107"/>
          </a:xfrm>
          <a:prstGeom prst="rect">
            <a:avLst/>
          </a:prstGeom>
        </p:spPr>
      </p:pic>
    </p:spTree>
    <p:extLst>
      <p:ext uri="{BB962C8B-B14F-4D97-AF65-F5344CB8AC3E}">
        <p14:creationId xmlns:p14="http://schemas.microsoft.com/office/powerpoint/2010/main" val="6338999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Racial Disparities</a:t>
            </a:r>
            <a:endParaRPr lang="en-US" dirty="0"/>
          </a:p>
        </p:txBody>
      </p:sp>
      <p:sp>
        <p:nvSpPr>
          <p:cNvPr id="3" name="Content Placeholder 2"/>
          <p:cNvSpPr>
            <a:spLocks noGrp="1"/>
          </p:cNvSpPr>
          <p:nvPr>
            <p:ph idx="1"/>
          </p:nvPr>
        </p:nvSpPr>
        <p:spPr/>
        <p:txBody>
          <a:bodyPr>
            <a:noAutofit/>
          </a:bodyPr>
          <a:lstStyle/>
          <a:p>
            <a:pPr marL="0" indent="0">
              <a:buNone/>
            </a:pPr>
            <a:r>
              <a:rPr lang="en-US" sz="3200" dirty="0"/>
              <a:t>From arrest to sentencing, racial and ethnic disparities are a defining characteristic of our criminal justice system. Not only does racial bias pervade the justice process; people of color also face disproportionately high rates of poverty, meaning they suffer from the justice system's </a:t>
            </a:r>
            <a:r>
              <a:rPr lang="en-US" sz="3200" dirty="0">
                <a:hlinkClick r:id="rId2"/>
              </a:rPr>
              <a:t>unequal treatment of poor people.</a:t>
            </a:r>
            <a:r>
              <a:rPr lang="en-US" sz="3200" dirty="0"/>
              <a:t> Black Americans, in particular, are disproportionately likely to be incarcerated and to receive the harshest sentences, including death sentences</a:t>
            </a:r>
            <a:r>
              <a:rPr lang="en-US" sz="3200" dirty="0" smtClean="0"/>
              <a:t>. (Source: Prison Policy)</a:t>
            </a:r>
            <a:endParaRPr lang="en-US" sz="3200" dirty="0"/>
          </a:p>
        </p:txBody>
      </p:sp>
    </p:spTree>
    <p:extLst>
      <p:ext uri="{BB962C8B-B14F-4D97-AF65-F5344CB8AC3E}">
        <p14:creationId xmlns:p14="http://schemas.microsoft.com/office/powerpoint/2010/main" val="3019930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09800" y="152401"/>
            <a:ext cx="7543800" cy="990600"/>
          </a:xfrm>
        </p:spPr>
        <p:txBody>
          <a:bodyPr>
            <a:normAutofit fontScale="90000"/>
          </a:bodyPr>
          <a:lstStyle/>
          <a:p>
            <a:pPr algn="ctr"/>
            <a:r>
              <a:rPr lang="en-US" sz="4000" dirty="0"/>
              <a:t>Lifetime Likelihood of Imprisonment</a:t>
            </a:r>
          </a:p>
        </p:txBody>
      </p:sp>
      <p:pic>
        <p:nvPicPr>
          <p:cNvPr id="2050" name="Picture 2" descr="http://www.sentencingproject.org/wp-content/uploads/2015/10/lifetime-likelihood-of-imprisonment-by-race.pn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124292" y="1251750"/>
            <a:ext cx="9138293" cy="5433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046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your knowledge</a:t>
            </a:r>
            <a:endParaRPr lang="en-US" dirty="0"/>
          </a:p>
        </p:txBody>
      </p:sp>
      <p:sp>
        <p:nvSpPr>
          <p:cNvPr id="3" name="Content Placeholder 2"/>
          <p:cNvSpPr>
            <a:spLocks noGrp="1"/>
          </p:cNvSpPr>
          <p:nvPr>
            <p:ph idx="1"/>
          </p:nvPr>
        </p:nvSpPr>
        <p:spPr/>
        <p:txBody>
          <a:bodyPr anchor="t">
            <a:normAutofit lnSpcReduction="10000"/>
          </a:bodyPr>
          <a:lstStyle/>
          <a:p>
            <a:r>
              <a:rPr lang="en-US" sz="3200" dirty="0" smtClean="0"/>
              <a:t>What percentage of the incarcerated in the U.S. will one day be released back into their communities?  </a:t>
            </a:r>
          </a:p>
          <a:p>
            <a:pPr marL="838350" lvl="1" indent="-514350">
              <a:buAutoNum type="alphaLcParenR"/>
            </a:pPr>
            <a:r>
              <a:rPr lang="en-US" sz="3200" dirty="0" smtClean="0"/>
              <a:t>95%</a:t>
            </a:r>
            <a:endParaRPr lang="en-US" sz="3200" dirty="0"/>
          </a:p>
          <a:p>
            <a:pPr marL="838350" lvl="1" indent="-514350">
              <a:buAutoNum type="alphaLcParenR"/>
            </a:pPr>
            <a:r>
              <a:rPr lang="en-US" sz="3200" dirty="0" smtClean="0"/>
              <a:t>85%</a:t>
            </a:r>
            <a:endParaRPr lang="en-US" sz="3200" dirty="0"/>
          </a:p>
          <a:p>
            <a:pPr marL="838350" lvl="1" indent="-514350">
              <a:buAutoNum type="alphaLcParenR"/>
            </a:pPr>
            <a:r>
              <a:rPr lang="en-US" sz="3200" dirty="0" smtClean="0"/>
              <a:t>75%</a:t>
            </a:r>
            <a:endParaRPr lang="en-US" sz="3200" dirty="0"/>
          </a:p>
          <a:p>
            <a:pPr marL="838350" lvl="1" indent="-514350">
              <a:buAutoNum type="alphaLcParenR"/>
            </a:pPr>
            <a:r>
              <a:rPr lang="en-US" sz="3200" dirty="0" smtClean="0"/>
              <a:t>65%</a:t>
            </a:r>
            <a:endParaRPr lang="en-US" sz="3200" dirty="0"/>
          </a:p>
          <a:p>
            <a:pPr marL="324000" lvl="1" indent="0">
              <a:buNone/>
            </a:pPr>
            <a:endParaRPr lang="en-US" dirty="0"/>
          </a:p>
        </p:txBody>
      </p:sp>
    </p:spTree>
    <p:extLst>
      <p:ext uri="{BB962C8B-B14F-4D97-AF65-F5344CB8AC3E}">
        <p14:creationId xmlns:p14="http://schemas.microsoft.com/office/powerpoint/2010/main" val="18558191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Recidivism (30 State study)</a:t>
            </a:r>
            <a:endParaRPr lang="en-US" dirty="0"/>
          </a:p>
        </p:txBody>
      </p:sp>
      <p:sp>
        <p:nvSpPr>
          <p:cNvPr id="3" name="Content Placeholder 2"/>
          <p:cNvSpPr>
            <a:spLocks noGrp="1"/>
          </p:cNvSpPr>
          <p:nvPr>
            <p:ph idx="1"/>
          </p:nvPr>
        </p:nvSpPr>
        <p:spPr/>
        <p:txBody>
          <a:bodyPr anchor="t">
            <a:normAutofit/>
          </a:bodyPr>
          <a:lstStyle/>
          <a:p>
            <a:r>
              <a:rPr lang="en-US" sz="3600" dirty="0" smtClean="0"/>
              <a:t> 44% were arrested within 1 year after release.</a:t>
            </a:r>
          </a:p>
          <a:p>
            <a:r>
              <a:rPr lang="en-US" sz="3600" dirty="0" smtClean="0"/>
              <a:t>Within 5 years of release, 76.6% were rearrested.</a:t>
            </a:r>
          </a:p>
          <a:p>
            <a:r>
              <a:rPr lang="en-US" sz="3600" dirty="0" smtClean="0"/>
              <a:t>Within 9 years of release, 83% were rearrested.</a:t>
            </a:r>
          </a:p>
          <a:p>
            <a:endParaRPr lang="en-US" dirty="0"/>
          </a:p>
        </p:txBody>
      </p:sp>
    </p:spTree>
    <p:extLst>
      <p:ext uri="{BB962C8B-B14F-4D97-AF65-F5344CB8AC3E}">
        <p14:creationId xmlns:p14="http://schemas.microsoft.com/office/powerpoint/2010/main" val="8631139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doesn’t work</a:t>
            </a:r>
            <a:endParaRPr lang="en-US" dirty="0"/>
          </a:p>
        </p:txBody>
      </p:sp>
      <p:sp>
        <p:nvSpPr>
          <p:cNvPr id="3" name="Content Placeholder 2"/>
          <p:cNvSpPr>
            <a:spLocks noGrp="1"/>
          </p:cNvSpPr>
          <p:nvPr>
            <p:ph idx="1"/>
          </p:nvPr>
        </p:nvSpPr>
        <p:spPr/>
        <p:txBody>
          <a:bodyPr anchor="t">
            <a:normAutofit/>
          </a:bodyPr>
          <a:lstStyle/>
          <a:p>
            <a:r>
              <a:rPr lang="en-US" sz="4000" dirty="0" smtClean="0"/>
              <a:t>Locking people up </a:t>
            </a:r>
          </a:p>
          <a:p>
            <a:r>
              <a:rPr lang="en-US" sz="4000" dirty="0" smtClean="0"/>
              <a:t>Locking people up longer</a:t>
            </a:r>
            <a:endParaRPr lang="en-US" sz="4000" dirty="0"/>
          </a:p>
        </p:txBody>
      </p:sp>
    </p:spTree>
    <p:extLst>
      <p:ext uri="{BB962C8B-B14F-4D97-AF65-F5344CB8AC3E}">
        <p14:creationId xmlns:p14="http://schemas.microsoft.com/office/powerpoint/2010/main" val="18345676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prisons fail by judge </a:t>
            </a:r>
            <a:r>
              <a:rPr lang="en-US" dirty="0" err="1" smtClean="0"/>
              <a:t>challeen</a:t>
            </a:r>
            <a:endParaRPr lang="en-US" dirty="0"/>
          </a:p>
        </p:txBody>
      </p:sp>
      <p:sp>
        <p:nvSpPr>
          <p:cNvPr id="3" name="Content Placeholder 2"/>
          <p:cNvSpPr>
            <a:spLocks noGrp="1"/>
          </p:cNvSpPr>
          <p:nvPr>
            <p:ph idx="1"/>
          </p:nvPr>
        </p:nvSpPr>
        <p:spPr>
          <a:xfrm>
            <a:off x="581192" y="2180496"/>
            <a:ext cx="11029615" cy="3934554"/>
          </a:xfrm>
        </p:spPr>
        <p:txBody>
          <a:bodyPr>
            <a:normAutofit lnSpcReduction="10000"/>
          </a:bodyPr>
          <a:lstStyle/>
          <a:p>
            <a:r>
              <a:rPr lang="en-US" sz="2800" dirty="0" smtClean="0"/>
              <a:t>WE </a:t>
            </a:r>
            <a:r>
              <a:rPr lang="en-US" sz="2800" dirty="0"/>
              <a:t>WANT THEM TO HAVE </a:t>
            </a:r>
            <a:r>
              <a:rPr lang="en-US" sz="2800" dirty="0" smtClean="0"/>
              <a:t>SELF-WORTH…So </a:t>
            </a:r>
            <a:r>
              <a:rPr lang="en-US" sz="2800" dirty="0"/>
              <a:t>we destroy their self-worth</a:t>
            </a:r>
            <a:r>
              <a:rPr lang="en-US" sz="2800" dirty="0" smtClean="0"/>
              <a:t>.</a:t>
            </a:r>
            <a:r>
              <a:rPr lang="en-US" sz="2800" dirty="0"/>
              <a:t> </a:t>
            </a:r>
          </a:p>
          <a:p>
            <a:r>
              <a:rPr lang="en-US" sz="2800" dirty="0"/>
              <a:t>WE WANT THEM TO BE </a:t>
            </a:r>
            <a:r>
              <a:rPr lang="en-US" sz="2800" dirty="0" smtClean="0"/>
              <a:t>RESPONSIBLE…So </a:t>
            </a:r>
            <a:r>
              <a:rPr lang="en-US" sz="2800" dirty="0"/>
              <a:t>we take away all responsibilities</a:t>
            </a:r>
            <a:r>
              <a:rPr lang="en-US" sz="2800" dirty="0" smtClean="0"/>
              <a:t>.</a:t>
            </a:r>
            <a:r>
              <a:rPr lang="en-US" sz="2800" dirty="0"/>
              <a:t> </a:t>
            </a:r>
          </a:p>
          <a:p>
            <a:r>
              <a:rPr lang="en-US" sz="2800" dirty="0"/>
              <a:t>WE WANT THEM TO BE PART OF OUR </a:t>
            </a:r>
            <a:r>
              <a:rPr lang="en-US" sz="2800" dirty="0" smtClean="0"/>
              <a:t>COMMUNITY…So </a:t>
            </a:r>
            <a:r>
              <a:rPr lang="en-US" sz="2800" dirty="0"/>
              <a:t>we isolate them from our community</a:t>
            </a:r>
            <a:r>
              <a:rPr lang="en-US" sz="2800" dirty="0" smtClean="0"/>
              <a:t>.</a:t>
            </a:r>
            <a:endParaRPr lang="en-US" sz="2800" dirty="0"/>
          </a:p>
          <a:p>
            <a:r>
              <a:rPr lang="en-US" sz="2800" dirty="0"/>
              <a:t>WE WANT THEM TO BE KIND AND LOVING </a:t>
            </a:r>
            <a:r>
              <a:rPr lang="en-US" sz="2800" dirty="0" smtClean="0"/>
              <a:t>PEOPLE…So </a:t>
            </a:r>
            <a:r>
              <a:rPr lang="en-US" sz="2800" dirty="0"/>
              <a:t>we subject them to hate and cruelty.</a:t>
            </a:r>
          </a:p>
          <a:p>
            <a:pPr marL="0" indent="0">
              <a:buNone/>
            </a:pPr>
            <a:endParaRPr lang="en-US" dirty="0"/>
          </a:p>
        </p:txBody>
      </p:sp>
    </p:spTree>
    <p:extLst>
      <p:ext uri="{BB962C8B-B14F-4D97-AF65-F5344CB8AC3E}">
        <p14:creationId xmlns:p14="http://schemas.microsoft.com/office/powerpoint/2010/main" val="31219005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prisons fail</a:t>
            </a:r>
            <a:endParaRPr lang="en-US" dirty="0"/>
          </a:p>
        </p:txBody>
      </p:sp>
      <p:sp>
        <p:nvSpPr>
          <p:cNvPr id="3" name="Content Placeholder 2"/>
          <p:cNvSpPr>
            <a:spLocks noGrp="1"/>
          </p:cNvSpPr>
          <p:nvPr>
            <p:ph idx="1"/>
          </p:nvPr>
        </p:nvSpPr>
        <p:spPr/>
        <p:txBody>
          <a:bodyPr>
            <a:normAutofit/>
          </a:bodyPr>
          <a:lstStyle/>
          <a:p>
            <a:r>
              <a:rPr lang="en-US" sz="2400" dirty="0"/>
              <a:t>WE WANT THEM TO QUIT BEING THE TOUGH </a:t>
            </a:r>
            <a:r>
              <a:rPr lang="en-US" sz="2400" dirty="0" smtClean="0"/>
              <a:t>GUY…So </a:t>
            </a:r>
            <a:r>
              <a:rPr lang="en-US" sz="2400" dirty="0"/>
              <a:t>we put them where the tough guy is respected</a:t>
            </a:r>
            <a:r>
              <a:rPr lang="en-US" sz="2400" dirty="0" smtClean="0"/>
              <a:t>.</a:t>
            </a:r>
            <a:r>
              <a:rPr lang="en-US" sz="2400" dirty="0"/>
              <a:t> </a:t>
            </a:r>
          </a:p>
          <a:p>
            <a:r>
              <a:rPr lang="en-US" sz="2400" dirty="0"/>
              <a:t>WE WANT THEM TO QUIT HANGING AROUND </a:t>
            </a:r>
            <a:r>
              <a:rPr lang="en-US" sz="2400" dirty="0" smtClean="0"/>
              <a:t>LOSERS…So </a:t>
            </a:r>
            <a:r>
              <a:rPr lang="en-US" sz="2400" dirty="0"/>
              <a:t>we put all the losers in the state under one roof</a:t>
            </a:r>
            <a:r>
              <a:rPr lang="en-US" sz="2400" dirty="0" smtClean="0"/>
              <a:t>.</a:t>
            </a:r>
            <a:endParaRPr lang="en-US" sz="2400" dirty="0"/>
          </a:p>
          <a:p>
            <a:r>
              <a:rPr lang="en-US" sz="2400" dirty="0"/>
              <a:t>WE WANT THEM TO BE POSITIVE AND </a:t>
            </a:r>
            <a:r>
              <a:rPr lang="en-US" sz="2400" dirty="0" smtClean="0"/>
              <a:t>CONSTRUCTIVE…So </a:t>
            </a:r>
            <a:r>
              <a:rPr lang="en-US" sz="2400" dirty="0"/>
              <a:t>we degrade them and make them useless</a:t>
            </a:r>
            <a:r>
              <a:rPr lang="en-US" sz="2400" dirty="0" smtClean="0"/>
              <a:t>.</a:t>
            </a:r>
            <a:r>
              <a:rPr lang="en-US" sz="2400" dirty="0"/>
              <a:t> </a:t>
            </a:r>
          </a:p>
          <a:p>
            <a:r>
              <a:rPr lang="en-US" sz="2400" dirty="0"/>
              <a:t>WE WANT THEM TO BE </a:t>
            </a:r>
            <a:r>
              <a:rPr lang="en-US" sz="2400" dirty="0" smtClean="0"/>
              <a:t>TRUSTWORTHY…So </a:t>
            </a:r>
            <a:r>
              <a:rPr lang="en-US" sz="2400" dirty="0"/>
              <a:t>we put them where there is no trust.</a:t>
            </a:r>
          </a:p>
          <a:p>
            <a:pPr marL="0" indent="0">
              <a:buNone/>
            </a:pPr>
            <a:endParaRPr lang="en-US" dirty="0"/>
          </a:p>
        </p:txBody>
      </p:sp>
    </p:spTree>
    <p:extLst>
      <p:ext uri="{BB962C8B-B14F-4D97-AF65-F5344CB8AC3E}">
        <p14:creationId xmlns:p14="http://schemas.microsoft.com/office/powerpoint/2010/main" val="14770689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prisons fail</a:t>
            </a:r>
            <a:endParaRPr lang="en-US" dirty="0"/>
          </a:p>
        </p:txBody>
      </p:sp>
      <p:sp>
        <p:nvSpPr>
          <p:cNvPr id="3" name="Content Placeholder 2"/>
          <p:cNvSpPr>
            <a:spLocks noGrp="1"/>
          </p:cNvSpPr>
          <p:nvPr>
            <p:ph idx="1"/>
          </p:nvPr>
        </p:nvSpPr>
        <p:spPr>
          <a:xfrm>
            <a:off x="581192" y="2180496"/>
            <a:ext cx="11029615" cy="4086954"/>
          </a:xfrm>
        </p:spPr>
        <p:txBody>
          <a:bodyPr>
            <a:normAutofit/>
          </a:bodyPr>
          <a:lstStyle/>
          <a:p>
            <a:r>
              <a:rPr lang="en-US" sz="2400" dirty="0"/>
              <a:t>WE WANT THEM TO BE </a:t>
            </a:r>
            <a:r>
              <a:rPr lang="en-US" sz="2400" dirty="0" smtClean="0"/>
              <a:t>NON-VIOLENT…So </a:t>
            </a:r>
            <a:r>
              <a:rPr lang="en-US" sz="2400" dirty="0"/>
              <a:t>we put them where there is violence all around them</a:t>
            </a:r>
            <a:r>
              <a:rPr lang="en-US" sz="2400" dirty="0" smtClean="0"/>
              <a:t>.</a:t>
            </a:r>
            <a:endParaRPr lang="en-US" sz="2400" dirty="0"/>
          </a:p>
          <a:p>
            <a:r>
              <a:rPr lang="en-US" sz="2400" dirty="0"/>
              <a:t>WE WANT THEM TO QUIT EXPLOITING </a:t>
            </a:r>
            <a:r>
              <a:rPr lang="en-US" sz="2400" dirty="0" smtClean="0"/>
              <a:t>US…So </a:t>
            </a:r>
            <a:r>
              <a:rPr lang="en-US" sz="2400" dirty="0"/>
              <a:t>we put them where they exploit each other</a:t>
            </a:r>
            <a:r>
              <a:rPr lang="en-US" sz="2400" dirty="0" smtClean="0"/>
              <a:t>.</a:t>
            </a:r>
            <a:endParaRPr lang="en-US" sz="2400" dirty="0"/>
          </a:p>
          <a:p>
            <a:r>
              <a:rPr lang="en-US" sz="2400" dirty="0"/>
              <a:t>WE WANT THEM TO THINK LIKE NORMAL </a:t>
            </a:r>
            <a:r>
              <a:rPr lang="en-US" sz="2400" dirty="0" smtClean="0"/>
              <a:t>PEOPLE…So </a:t>
            </a:r>
            <a:r>
              <a:rPr lang="en-US" sz="2400" dirty="0"/>
              <a:t>we put them where their fellow inmates think as they do…reinforcing each other’s losing beliefs and life style</a:t>
            </a:r>
            <a:r>
              <a:rPr lang="en-US" sz="2400" dirty="0" smtClean="0"/>
              <a:t>.</a:t>
            </a:r>
            <a:r>
              <a:rPr lang="en-US" sz="2400" dirty="0"/>
              <a:t> </a:t>
            </a:r>
          </a:p>
          <a:p>
            <a:r>
              <a:rPr lang="en-US" sz="2400" dirty="0"/>
              <a:t>WE WANT THEM TO TAKE CONTROL OF THEIR LIVES, OWN THEIR PROBLEMS AND QUIT BEING </a:t>
            </a:r>
            <a:r>
              <a:rPr lang="en-US" sz="2400" dirty="0" smtClean="0"/>
              <a:t>PARASITES…So </a:t>
            </a:r>
            <a:r>
              <a:rPr lang="en-US" sz="2400" dirty="0"/>
              <a:t>we make them totally dependent on us.	</a:t>
            </a:r>
          </a:p>
          <a:p>
            <a:pPr marL="0" indent="0">
              <a:buNone/>
            </a:pPr>
            <a:endParaRPr lang="en-US" dirty="0"/>
          </a:p>
        </p:txBody>
      </p:sp>
    </p:spTree>
    <p:extLst>
      <p:ext uri="{BB962C8B-B14F-4D97-AF65-F5344CB8AC3E}">
        <p14:creationId xmlns:p14="http://schemas.microsoft.com/office/powerpoint/2010/main" val="26872654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59056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this happen?</a:t>
            </a:r>
            <a:endParaRPr lang="en-US" dirty="0"/>
          </a:p>
        </p:txBody>
      </p:sp>
    </p:spTree>
    <p:extLst>
      <p:ext uri="{BB962C8B-B14F-4D97-AF65-F5344CB8AC3E}">
        <p14:creationId xmlns:p14="http://schemas.microsoft.com/office/powerpoint/2010/main" val="36993195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responsible?</a:t>
            </a:r>
            <a:endParaRPr lang="en-US" dirty="0"/>
          </a:p>
        </p:txBody>
      </p:sp>
      <p:sp>
        <p:nvSpPr>
          <p:cNvPr id="3" name="Content Placeholder 2"/>
          <p:cNvSpPr>
            <a:spLocks noGrp="1"/>
          </p:cNvSpPr>
          <p:nvPr>
            <p:ph idx="1"/>
          </p:nvPr>
        </p:nvSpPr>
        <p:spPr/>
        <p:txBody>
          <a:bodyPr anchor="t">
            <a:normAutofit/>
          </a:bodyPr>
          <a:lstStyle/>
          <a:p>
            <a:r>
              <a:rPr lang="en-US" sz="4000" dirty="0" smtClean="0"/>
              <a:t>Individuals</a:t>
            </a:r>
          </a:p>
          <a:p>
            <a:r>
              <a:rPr lang="en-US" sz="4000" dirty="0" smtClean="0"/>
              <a:t>Systemic/cultural/community</a:t>
            </a:r>
          </a:p>
          <a:p>
            <a:r>
              <a:rPr lang="en-US" sz="4000" dirty="0" smtClean="0"/>
              <a:t>Both</a:t>
            </a:r>
            <a:endParaRPr lang="en-US" sz="4000" dirty="0"/>
          </a:p>
        </p:txBody>
      </p:sp>
    </p:spTree>
    <p:extLst>
      <p:ext uri="{BB962C8B-B14F-4D97-AF65-F5344CB8AC3E}">
        <p14:creationId xmlns:p14="http://schemas.microsoft.com/office/powerpoint/2010/main" val="20752053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Philosophical Reasons</a:t>
            </a:r>
            <a:endParaRPr lang="en-US" dirty="0"/>
          </a:p>
        </p:txBody>
      </p:sp>
      <p:sp>
        <p:nvSpPr>
          <p:cNvPr id="3" name="Content Placeholder 2"/>
          <p:cNvSpPr>
            <a:spLocks noGrp="1"/>
          </p:cNvSpPr>
          <p:nvPr>
            <p:ph idx="1"/>
          </p:nvPr>
        </p:nvSpPr>
        <p:spPr/>
        <p:txBody>
          <a:bodyPr>
            <a:normAutofit lnSpcReduction="10000"/>
          </a:bodyPr>
          <a:lstStyle/>
          <a:p>
            <a:pPr lvl="0">
              <a:buFont typeface="Wingdings" panose="05000000000000000000" pitchFamily="2" charset="2"/>
              <a:buChar char="§"/>
            </a:pPr>
            <a:r>
              <a:rPr lang="en-US" sz="3600" dirty="0" smtClean="0"/>
              <a:t> Shift </a:t>
            </a:r>
            <a:r>
              <a:rPr lang="en-US" sz="3600" dirty="0"/>
              <a:t>in philosophy in the 1980’s from rehabilitation to retribution (punishment</a:t>
            </a:r>
            <a:r>
              <a:rPr lang="en-US" sz="3600" dirty="0" smtClean="0"/>
              <a:t>).</a:t>
            </a:r>
          </a:p>
          <a:p>
            <a:pPr lvl="0">
              <a:buFont typeface="Wingdings" panose="05000000000000000000" pitchFamily="2" charset="2"/>
              <a:buChar char="§"/>
            </a:pPr>
            <a:r>
              <a:rPr lang="en-US" sz="3600" dirty="0"/>
              <a:t> </a:t>
            </a:r>
            <a:r>
              <a:rPr lang="en-US" sz="3600" dirty="0" smtClean="0"/>
              <a:t>Increased </a:t>
            </a:r>
            <a:r>
              <a:rPr lang="en-US" sz="3600" dirty="0"/>
              <a:t>focus on individual responsibility for </a:t>
            </a:r>
            <a:r>
              <a:rPr lang="en-US" sz="3600" dirty="0" smtClean="0"/>
              <a:t>crime</a:t>
            </a:r>
          </a:p>
          <a:p>
            <a:pPr lvl="0">
              <a:buFont typeface="Wingdings" panose="05000000000000000000" pitchFamily="2" charset="2"/>
              <a:buChar char="§"/>
            </a:pPr>
            <a:r>
              <a:rPr lang="en-US" sz="3600" dirty="0"/>
              <a:t> </a:t>
            </a:r>
            <a:r>
              <a:rPr lang="en-US" sz="3600" dirty="0" smtClean="0"/>
              <a:t>Imprisonment </a:t>
            </a:r>
            <a:r>
              <a:rPr lang="en-US" sz="3600" dirty="0"/>
              <a:t>was the response to social problems of the poor – homelessness, unemployment, drug addiction, mental illness, and illiteracy.</a:t>
            </a:r>
          </a:p>
          <a:p>
            <a:endParaRPr lang="en-US" dirty="0"/>
          </a:p>
        </p:txBody>
      </p:sp>
    </p:spTree>
    <p:extLst>
      <p:ext uri="{BB962C8B-B14F-4D97-AF65-F5344CB8AC3E}">
        <p14:creationId xmlns:p14="http://schemas.microsoft.com/office/powerpoint/2010/main" val="41177812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reasons</a:t>
            </a:r>
            <a:endParaRPr lang="en-US" dirty="0"/>
          </a:p>
        </p:txBody>
      </p:sp>
      <p:sp>
        <p:nvSpPr>
          <p:cNvPr id="3" name="Content Placeholder 2"/>
          <p:cNvSpPr>
            <a:spLocks noGrp="1"/>
          </p:cNvSpPr>
          <p:nvPr>
            <p:ph idx="1"/>
          </p:nvPr>
        </p:nvSpPr>
        <p:spPr/>
        <p:txBody>
          <a:bodyPr anchor="t">
            <a:normAutofit/>
          </a:bodyPr>
          <a:lstStyle/>
          <a:p>
            <a:r>
              <a:rPr lang="en-US" sz="4000" dirty="0" smtClean="0"/>
              <a:t>Capitalizing on fears</a:t>
            </a:r>
          </a:p>
          <a:p>
            <a:pPr lvl="1"/>
            <a:r>
              <a:rPr lang="en-US" sz="4000" dirty="0" smtClean="0"/>
              <a:t> War on Drugs</a:t>
            </a:r>
          </a:p>
          <a:p>
            <a:pPr lvl="1"/>
            <a:r>
              <a:rPr lang="en-US" sz="4000" dirty="0" smtClean="0"/>
              <a:t> Tough on Crime</a:t>
            </a:r>
          </a:p>
          <a:p>
            <a:pPr lvl="1"/>
            <a:endParaRPr lang="en-US" sz="4000" dirty="0" smtClean="0"/>
          </a:p>
          <a:p>
            <a:pPr lvl="1"/>
            <a:endParaRPr lang="en-US" dirty="0"/>
          </a:p>
        </p:txBody>
      </p:sp>
    </p:spTree>
    <p:extLst>
      <p:ext uri="{BB962C8B-B14F-4D97-AF65-F5344CB8AC3E}">
        <p14:creationId xmlns:p14="http://schemas.microsoft.com/office/powerpoint/2010/main" val="33432665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changes</a:t>
            </a:r>
            <a:endParaRPr lang="en-US" dirty="0"/>
          </a:p>
        </p:txBody>
      </p:sp>
      <p:sp>
        <p:nvSpPr>
          <p:cNvPr id="3" name="Content Placeholder 2"/>
          <p:cNvSpPr>
            <a:spLocks noGrp="1"/>
          </p:cNvSpPr>
          <p:nvPr>
            <p:ph idx="1"/>
          </p:nvPr>
        </p:nvSpPr>
        <p:spPr/>
        <p:txBody>
          <a:bodyPr anchor="t">
            <a:normAutofit/>
          </a:bodyPr>
          <a:lstStyle/>
          <a:p>
            <a:r>
              <a:rPr lang="en-US" sz="4000" dirty="0" smtClean="0"/>
              <a:t>3 Strikes laws</a:t>
            </a:r>
          </a:p>
          <a:p>
            <a:r>
              <a:rPr lang="en-US" sz="4000" dirty="0" smtClean="0"/>
              <a:t>Longer sentencing</a:t>
            </a:r>
          </a:p>
          <a:p>
            <a:r>
              <a:rPr lang="en-US" sz="4000" dirty="0" smtClean="0"/>
              <a:t>Mandatory Minimums</a:t>
            </a:r>
          </a:p>
          <a:p>
            <a:r>
              <a:rPr lang="en-US" sz="4000" dirty="0" smtClean="0"/>
              <a:t>Life sentences for youth</a:t>
            </a:r>
            <a:endParaRPr lang="en-US" sz="4000" dirty="0"/>
          </a:p>
        </p:txBody>
      </p:sp>
    </p:spTree>
    <p:extLst>
      <p:ext uri="{BB962C8B-B14F-4D97-AF65-F5344CB8AC3E}">
        <p14:creationId xmlns:p14="http://schemas.microsoft.com/office/powerpoint/2010/main" val="30270422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Policy Changes</a:t>
            </a:r>
            <a:endParaRPr lang="en-US" dirty="0"/>
          </a:p>
        </p:txBody>
      </p:sp>
      <p:sp>
        <p:nvSpPr>
          <p:cNvPr id="3" name="Content Placeholder 2"/>
          <p:cNvSpPr>
            <a:spLocks noGrp="1"/>
          </p:cNvSpPr>
          <p:nvPr>
            <p:ph idx="1"/>
          </p:nvPr>
        </p:nvSpPr>
        <p:spPr/>
        <p:txBody>
          <a:bodyPr>
            <a:normAutofit lnSpcReduction="10000"/>
          </a:bodyPr>
          <a:lstStyle/>
          <a:p>
            <a:pPr marL="0" indent="0" algn="ctr">
              <a:buNone/>
            </a:pPr>
            <a:r>
              <a:rPr lang="en-US" sz="4000" i="1" dirty="0" smtClean="0"/>
              <a:t>Experts on crime and punishment now generally agree that changes in public policies—not dramatic changes in criminal behavior—propelled the decades-long prison boom in the United States.   </a:t>
            </a:r>
          </a:p>
          <a:p>
            <a:pPr marL="0" indent="0" algn="ctr">
              <a:buNone/>
            </a:pPr>
            <a:r>
              <a:rPr lang="en-US" sz="3200" dirty="0" smtClean="0"/>
              <a:t>Marie Gottschalk, Caught: </a:t>
            </a:r>
            <a:r>
              <a:rPr lang="en-US" sz="3200" i="1" dirty="0" smtClean="0"/>
              <a:t>The Prison State and the Lockdown of American Politics</a:t>
            </a:r>
            <a:endParaRPr lang="en-US" sz="3200" i="1" dirty="0"/>
          </a:p>
        </p:txBody>
      </p:sp>
    </p:spTree>
    <p:extLst>
      <p:ext uri="{BB962C8B-B14F-4D97-AF65-F5344CB8AC3E}">
        <p14:creationId xmlns:p14="http://schemas.microsoft.com/office/powerpoint/2010/main" val="5669347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Reasons – Prison industry complex</a:t>
            </a:r>
            <a:endParaRPr lang="en-US" dirty="0"/>
          </a:p>
        </p:txBody>
      </p:sp>
      <p:sp>
        <p:nvSpPr>
          <p:cNvPr id="3" name="Content Placeholder 2"/>
          <p:cNvSpPr>
            <a:spLocks noGrp="1"/>
          </p:cNvSpPr>
          <p:nvPr>
            <p:ph idx="1"/>
          </p:nvPr>
        </p:nvSpPr>
        <p:spPr/>
        <p:txBody>
          <a:bodyPr anchor="t"/>
          <a:lstStyle/>
          <a:p>
            <a:pPr>
              <a:buFont typeface="Wingdings" panose="05000000000000000000" pitchFamily="2" charset="2"/>
              <a:buChar char="§"/>
            </a:pPr>
            <a:r>
              <a:rPr lang="en-US" sz="3600" dirty="0" smtClean="0"/>
              <a:t> Prison staff unions</a:t>
            </a:r>
          </a:p>
          <a:p>
            <a:pPr>
              <a:buFont typeface="Wingdings" panose="05000000000000000000" pitchFamily="2" charset="2"/>
              <a:buChar char="§"/>
            </a:pPr>
            <a:r>
              <a:rPr lang="en-US" sz="3600" dirty="0"/>
              <a:t> </a:t>
            </a:r>
            <a:r>
              <a:rPr lang="en-US" sz="3600" dirty="0" smtClean="0"/>
              <a:t>Private prison companies</a:t>
            </a:r>
          </a:p>
          <a:p>
            <a:pPr>
              <a:buFont typeface="Wingdings" panose="05000000000000000000" pitchFamily="2" charset="2"/>
              <a:buChar char="§"/>
            </a:pPr>
            <a:r>
              <a:rPr lang="en-US" sz="3600" dirty="0" smtClean="0"/>
              <a:t> Public bond dealers</a:t>
            </a:r>
          </a:p>
          <a:p>
            <a:pPr>
              <a:buFont typeface="Wingdings" panose="05000000000000000000" pitchFamily="2" charset="2"/>
              <a:buChar char="§"/>
            </a:pPr>
            <a:r>
              <a:rPr lang="en-US" sz="3600" dirty="0"/>
              <a:t> </a:t>
            </a:r>
            <a:r>
              <a:rPr lang="en-US" sz="3600" dirty="0" smtClean="0"/>
              <a:t>Suppliers of services and products used in corrections</a:t>
            </a:r>
            <a:endParaRPr lang="en-US" sz="3600" dirty="0"/>
          </a:p>
        </p:txBody>
      </p:sp>
    </p:spTree>
    <p:extLst>
      <p:ext uri="{BB962C8B-B14F-4D97-AF65-F5344CB8AC3E}">
        <p14:creationId xmlns:p14="http://schemas.microsoft.com/office/powerpoint/2010/main" val="34122006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Societal systemic reasons</a:t>
            </a:r>
            <a:endParaRPr lang="en-US" dirty="0"/>
          </a:p>
        </p:txBody>
      </p:sp>
      <p:sp>
        <p:nvSpPr>
          <p:cNvPr id="3" name="Content Placeholder 2"/>
          <p:cNvSpPr>
            <a:spLocks noGrp="1"/>
          </p:cNvSpPr>
          <p:nvPr>
            <p:ph idx="1"/>
          </p:nvPr>
        </p:nvSpPr>
        <p:spPr/>
        <p:txBody>
          <a:bodyPr anchor="t">
            <a:normAutofit/>
          </a:bodyPr>
          <a:lstStyle/>
          <a:p>
            <a:r>
              <a:rPr lang="en-US" sz="4000" dirty="0"/>
              <a:t>O</a:t>
            </a:r>
            <a:r>
              <a:rPr lang="en-US" sz="4000" dirty="0" smtClean="0"/>
              <a:t>ver-policing </a:t>
            </a:r>
            <a:r>
              <a:rPr lang="en-US" sz="4000" dirty="0"/>
              <a:t>in designated </a:t>
            </a:r>
            <a:r>
              <a:rPr lang="en-US" sz="4000" dirty="0" smtClean="0"/>
              <a:t>areas</a:t>
            </a:r>
          </a:p>
          <a:p>
            <a:r>
              <a:rPr lang="en-US" sz="4000" dirty="0"/>
              <a:t>P</a:t>
            </a:r>
            <a:r>
              <a:rPr lang="en-US" sz="4000" dirty="0" smtClean="0"/>
              <a:t>oor </a:t>
            </a:r>
            <a:r>
              <a:rPr lang="en-US" sz="4000" dirty="0"/>
              <a:t>education </a:t>
            </a:r>
            <a:r>
              <a:rPr lang="en-US" sz="4000" dirty="0" smtClean="0"/>
              <a:t>systems</a:t>
            </a:r>
          </a:p>
          <a:p>
            <a:r>
              <a:rPr lang="en-US" sz="4000" dirty="0"/>
              <a:t>I</a:t>
            </a:r>
            <a:r>
              <a:rPr lang="en-US" sz="4000" dirty="0" smtClean="0"/>
              <a:t>nadequate </a:t>
            </a:r>
            <a:r>
              <a:rPr lang="en-US" sz="4000" dirty="0"/>
              <a:t>legal representation for the </a:t>
            </a:r>
            <a:r>
              <a:rPr lang="en-US" sz="4000" dirty="0" smtClean="0"/>
              <a:t>indigent</a:t>
            </a:r>
          </a:p>
          <a:p>
            <a:r>
              <a:rPr lang="en-US" sz="4000" dirty="0" smtClean="0"/>
              <a:t>Racism</a:t>
            </a:r>
            <a:endParaRPr lang="en-US" sz="4000" dirty="0"/>
          </a:p>
        </p:txBody>
      </p:sp>
    </p:spTree>
    <p:extLst>
      <p:ext uri="{BB962C8B-B14F-4D97-AF65-F5344CB8AC3E}">
        <p14:creationId xmlns:p14="http://schemas.microsoft.com/office/powerpoint/2010/main" val="33930029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Impact of Mass Incarceration </a:t>
            </a:r>
            <a:br>
              <a:rPr lang="en-US" dirty="0" smtClean="0"/>
            </a:br>
            <a:r>
              <a:rPr lang="en-US" dirty="0" smtClean="0"/>
              <a:t>on the Poor</a:t>
            </a:r>
            <a:endParaRPr lang="en-US" dirty="0"/>
          </a:p>
        </p:txBody>
      </p:sp>
      <p:sp>
        <p:nvSpPr>
          <p:cNvPr id="3" name="Content Placeholder 2"/>
          <p:cNvSpPr>
            <a:spLocks noGrp="1"/>
          </p:cNvSpPr>
          <p:nvPr>
            <p:ph idx="1"/>
          </p:nvPr>
        </p:nvSpPr>
        <p:spPr/>
        <p:txBody>
          <a:bodyPr/>
          <a:lstStyle/>
          <a:p>
            <a:pPr marL="0" indent="0" algn="ctr">
              <a:buNone/>
            </a:pPr>
            <a:endParaRPr lang="en-US" sz="4000" dirty="0" smtClean="0"/>
          </a:p>
          <a:p>
            <a:pPr marL="0" indent="0" algn="ctr">
              <a:buNone/>
            </a:pPr>
            <a:r>
              <a:rPr lang="en-US" sz="4000" dirty="0" smtClean="0"/>
              <a:t>“</a:t>
            </a:r>
            <a:r>
              <a:rPr lang="en-US" sz="4000" dirty="0"/>
              <a:t>In this country it is better to be wealthy and guilty than poor and </a:t>
            </a:r>
            <a:r>
              <a:rPr lang="en-US" sz="4000" dirty="0" smtClean="0"/>
              <a:t>innocent.” </a:t>
            </a:r>
          </a:p>
          <a:p>
            <a:pPr marL="0" indent="0" algn="ctr">
              <a:buNone/>
            </a:pPr>
            <a:r>
              <a:rPr lang="en-US" sz="4000" dirty="0" smtClean="0"/>
              <a:t>Bryan Stevenson, </a:t>
            </a:r>
            <a:r>
              <a:rPr lang="en-US" sz="4000" i="1" dirty="0" smtClean="0"/>
              <a:t>Just Mercy</a:t>
            </a:r>
            <a:endParaRPr lang="en-US" sz="4000" i="1" dirty="0"/>
          </a:p>
          <a:p>
            <a:pPr marL="0" indent="0">
              <a:buNone/>
            </a:pPr>
            <a:endParaRPr lang="en-US" dirty="0"/>
          </a:p>
        </p:txBody>
      </p:sp>
    </p:spTree>
    <p:extLst>
      <p:ext uri="{BB962C8B-B14F-4D97-AF65-F5344CB8AC3E}">
        <p14:creationId xmlns:p14="http://schemas.microsoft.com/office/powerpoint/2010/main" val="3380315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reasons</a:t>
            </a:r>
            <a:endParaRPr lang="en-US" dirty="0"/>
          </a:p>
        </p:txBody>
      </p:sp>
      <p:sp>
        <p:nvSpPr>
          <p:cNvPr id="3" name="Content Placeholder 2"/>
          <p:cNvSpPr>
            <a:spLocks noGrp="1"/>
          </p:cNvSpPr>
          <p:nvPr>
            <p:ph idx="1"/>
          </p:nvPr>
        </p:nvSpPr>
        <p:spPr/>
        <p:txBody>
          <a:bodyPr anchor="t">
            <a:normAutofit fontScale="92500" lnSpcReduction="10000"/>
          </a:bodyPr>
          <a:lstStyle/>
          <a:p>
            <a:r>
              <a:rPr lang="en-US" sz="4000" dirty="0" smtClean="0"/>
              <a:t>Support for retribution/silence of the church on justice issues</a:t>
            </a:r>
          </a:p>
          <a:p>
            <a:r>
              <a:rPr lang="en-US" sz="4000" dirty="0" smtClean="0"/>
              <a:t>Focus on ministry - not justice (justice includes fair laws and fair application of the laws)</a:t>
            </a:r>
            <a:endParaRPr lang="en-US" sz="3800" dirty="0" smtClean="0"/>
          </a:p>
          <a:p>
            <a:r>
              <a:rPr lang="en-US" sz="4000" dirty="0" smtClean="0"/>
              <a:t>Willing to go into prisons but not willing to welcome formerly incarcerated in our churches</a:t>
            </a:r>
            <a:endParaRPr lang="en-US" sz="4000" dirty="0"/>
          </a:p>
        </p:txBody>
      </p:sp>
    </p:spTree>
    <p:extLst>
      <p:ext uri="{BB962C8B-B14F-4D97-AF65-F5344CB8AC3E}">
        <p14:creationId xmlns:p14="http://schemas.microsoft.com/office/powerpoint/2010/main" val="3093355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International Rates of Incarcerations, 2016</a:t>
            </a:r>
            <a:endParaRPr lang="en-US" dirty="0"/>
          </a:p>
        </p:txBody>
      </p:sp>
      <p:pic>
        <p:nvPicPr>
          <p:cNvPr id="6146" name="Picture 2" descr="https://www.sentencingproject.org/wp-content/uploads/2017/04/international-incarceration-rates.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46051" y="2181226"/>
            <a:ext cx="6730354" cy="4778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6274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Pipelines </a:t>
            </a:r>
            <a:endParaRPr lang="en-US" dirty="0"/>
          </a:p>
        </p:txBody>
      </p:sp>
    </p:spTree>
    <p:extLst>
      <p:ext uri="{BB962C8B-B14F-4D97-AF65-F5344CB8AC3E}">
        <p14:creationId xmlns:p14="http://schemas.microsoft.com/office/powerpoint/2010/main" val="530075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Cradle to Prison Pipeline: risk factors</a:t>
            </a:r>
            <a:endParaRPr lang="en-US" dirty="0"/>
          </a:p>
        </p:txBody>
      </p:sp>
      <p:sp>
        <p:nvSpPr>
          <p:cNvPr id="3" name="Content Placeholder 2"/>
          <p:cNvSpPr>
            <a:spLocks noGrp="1"/>
          </p:cNvSpPr>
          <p:nvPr>
            <p:ph sz="half" idx="1"/>
          </p:nvPr>
        </p:nvSpPr>
        <p:spPr/>
        <p:txBody>
          <a:bodyPr anchor="t">
            <a:normAutofit/>
          </a:bodyPr>
          <a:lstStyle/>
          <a:p>
            <a:r>
              <a:rPr lang="en-US" sz="2400" dirty="0" smtClean="0"/>
              <a:t>Poverty</a:t>
            </a:r>
            <a:endParaRPr lang="en-US" sz="2400" dirty="0"/>
          </a:p>
          <a:p>
            <a:r>
              <a:rPr lang="en-US" sz="2400" dirty="0" smtClean="0"/>
              <a:t>A </a:t>
            </a:r>
            <a:r>
              <a:rPr lang="en-US" sz="2400" dirty="0"/>
              <a:t>culture of punishment rather than </a:t>
            </a:r>
            <a:r>
              <a:rPr lang="en-US" sz="2400" dirty="0" smtClean="0"/>
              <a:t>prevention</a:t>
            </a:r>
          </a:p>
          <a:p>
            <a:r>
              <a:rPr lang="en-US" sz="2400" dirty="0" smtClean="0"/>
              <a:t>Inadequate </a:t>
            </a:r>
            <a:r>
              <a:rPr lang="en-US" sz="2400" dirty="0"/>
              <a:t>access to health </a:t>
            </a:r>
            <a:r>
              <a:rPr lang="en-US" sz="2400" dirty="0" smtClean="0"/>
              <a:t>care</a:t>
            </a:r>
          </a:p>
          <a:p>
            <a:r>
              <a:rPr lang="en-US" sz="2400" dirty="0" smtClean="0"/>
              <a:t>Gaps </a:t>
            </a:r>
            <a:r>
              <a:rPr lang="en-US" sz="2400" dirty="0"/>
              <a:t>in early childhood </a:t>
            </a:r>
            <a:r>
              <a:rPr lang="en-US" sz="2400" dirty="0" smtClean="0"/>
              <a:t>development</a:t>
            </a:r>
          </a:p>
          <a:p>
            <a:r>
              <a:rPr lang="en-US" sz="2400" dirty="0" smtClean="0"/>
              <a:t>Disparate </a:t>
            </a:r>
            <a:r>
              <a:rPr lang="en-US" sz="2400" dirty="0"/>
              <a:t>educational </a:t>
            </a:r>
            <a:r>
              <a:rPr lang="en-US" sz="2400" dirty="0" smtClean="0"/>
              <a:t>opportunities</a:t>
            </a:r>
          </a:p>
          <a:p>
            <a:pPr lvl="1"/>
            <a:endParaRPr lang="en-US" sz="2000" dirty="0"/>
          </a:p>
        </p:txBody>
      </p:sp>
      <p:sp>
        <p:nvSpPr>
          <p:cNvPr id="4" name="Content Placeholder 3"/>
          <p:cNvSpPr>
            <a:spLocks noGrp="1"/>
          </p:cNvSpPr>
          <p:nvPr>
            <p:ph sz="half" idx="2"/>
          </p:nvPr>
        </p:nvSpPr>
        <p:spPr/>
        <p:txBody>
          <a:bodyPr anchor="t">
            <a:normAutofit/>
          </a:bodyPr>
          <a:lstStyle/>
          <a:p>
            <a:r>
              <a:rPr lang="en-US" sz="2400" dirty="0"/>
              <a:t>Intolerable abuse and neglect</a:t>
            </a:r>
          </a:p>
          <a:p>
            <a:r>
              <a:rPr lang="en-US" sz="2400" dirty="0"/>
              <a:t>Unmet mental and emotional problems</a:t>
            </a:r>
          </a:p>
          <a:p>
            <a:r>
              <a:rPr lang="en-US" sz="2400" dirty="0"/>
              <a:t>Substance abuse</a:t>
            </a:r>
          </a:p>
          <a:p>
            <a:r>
              <a:rPr lang="en-US" sz="2400" dirty="0"/>
              <a:t>Ineffective juvenile justice and child welfare systems</a:t>
            </a:r>
          </a:p>
          <a:p>
            <a:r>
              <a:rPr lang="en-US" sz="2400" dirty="0"/>
              <a:t>Sub-cultures that glorify violence and illegal occupations</a:t>
            </a:r>
          </a:p>
          <a:p>
            <a:endParaRPr lang="en-US" dirty="0"/>
          </a:p>
        </p:txBody>
      </p:sp>
    </p:spTree>
    <p:extLst>
      <p:ext uri="{BB962C8B-B14F-4D97-AF65-F5344CB8AC3E}">
        <p14:creationId xmlns:p14="http://schemas.microsoft.com/office/powerpoint/2010/main" val="2066851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Cradle to prison pipeline</a:t>
            </a:r>
            <a:endParaRPr lang="en-US" dirty="0"/>
          </a:p>
        </p:txBody>
      </p:sp>
      <p:sp>
        <p:nvSpPr>
          <p:cNvPr id="3" name="Content Placeholder 2"/>
          <p:cNvSpPr>
            <a:spLocks noGrp="1"/>
          </p:cNvSpPr>
          <p:nvPr>
            <p:ph idx="1"/>
          </p:nvPr>
        </p:nvSpPr>
        <p:spPr/>
        <p:txBody>
          <a:bodyPr>
            <a:normAutofit/>
          </a:bodyPr>
          <a:lstStyle/>
          <a:p>
            <a:pPr marL="0" indent="0">
              <a:buNone/>
            </a:pPr>
            <a:r>
              <a:rPr lang="en-US" sz="3200" dirty="0"/>
              <a:t>CDF's vision with its </a:t>
            </a:r>
            <a:r>
              <a:rPr lang="en-US" sz="3200" b="1" dirty="0"/>
              <a:t>Cradle to Prison Pipeline</a:t>
            </a:r>
            <a:r>
              <a:rPr lang="en-US" sz="3200" dirty="0"/>
              <a:t> campaign is to reduce detention and incarceration by increasing preventive supports and services children need, such as access to quality early childhood development and education services and accessible, comprehensive health and mental health coverage.</a:t>
            </a:r>
          </a:p>
        </p:txBody>
      </p:sp>
    </p:spTree>
    <p:extLst>
      <p:ext uri="{BB962C8B-B14F-4D97-AF65-F5344CB8AC3E}">
        <p14:creationId xmlns:p14="http://schemas.microsoft.com/office/powerpoint/2010/main" val="41522174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At-Risk Youth</a:t>
            </a:r>
            <a:br>
              <a:rPr lang="en-US" dirty="0" smtClean="0"/>
            </a:br>
            <a:endParaRPr lang="en-US" dirty="0"/>
          </a:p>
        </p:txBody>
      </p:sp>
      <p:sp>
        <p:nvSpPr>
          <p:cNvPr id="3" name="Content Placeholder 2"/>
          <p:cNvSpPr>
            <a:spLocks noGrp="1"/>
          </p:cNvSpPr>
          <p:nvPr>
            <p:ph idx="1"/>
          </p:nvPr>
        </p:nvSpPr>
        <p:spPr/>
        <p:txBody>
          <a:bodyPr>
            <a:normAutofit/>
          </a:bodyPr>
          <a:lstStyle/>
          <a:p>
            <a:pPr marL="114300" indent="0">
              <a:buNone/>
            </a:pPr>
            <a:r>
              <a:rPr lang="en-US" sz="2800" dirty="0"/>
              <a:t>The “criminalized environment” facing Latino and African American children where “like the victims of a crippling or wasting disease, once drawn into the prison pipeline, massive numbers of young people lose their opportunity to live happy, productive lives, not because of festering microbes but because of years spend behind bars.” </a:t>
            </a:r>
          </a:p>
          <a:p>
            <a:pPr marL="114300" indent="0">
              <a:buNone/>
            </a:pPr>
            <a:endParaRPr lang="en-US" dirty="0"/>
          </a:p>
          <a:p>
            <a:pPr marL="114300" indent="0">
              <a:buNone/>
            </a:pPr>
            <a:r>
              <a:rPr lang="en-US" dirty="0"/>
              <a:t>Marian Wright </a:t>
            </a:r>
            <a:r>
              <a:rPr lang="en-US" dirty="0" smtClean="0"/>
              <a:t>Edelman</a:t>
            </a:r>
            <a:r>
              <a:rPr lang="en-US" dirty="0"/>
              <a:t>, President of the Children’s Defense Fund</a:t>
            </a:r>
          </a:p>
        </p:txBody>
      </p:sp>
    </p:spTree>
    <p:extLst>
      <p:ext uri="{BB962C8B-B14F-4D97-AF65-F5344CB8AC3E}">
        <p14:creationId xmlns:p14="http://schemas.microsoft.com/office/powerpoint/2010/main" val="34197613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to Prison Pipeline</a:t>
            </a:r>
            <a:endParaRPr lang="en-US" dirty="0"/>
          </a:p>
        </p:txBody>
      </p:sp>
      <p:sp>
        <p:nvSpPr>
          <p:cNvPr id="3" name="Content Placeholder 2"/>
          <p:cNvSpPr>
            <a:spLocks noGrp="1"/>
          </p:cNvSpPr>
          <p:nvPr>
            <p:ph idx="1"/>
          </p:nvPr>
        </p:nvSpPr>
        <p:spPr/>
        <p:txBody>
          <a:bodyPr>
            <a:normAutofit/>
          </a:bodyPr>
          <a:lstStyle/>
          <a:p>
            <a:pPr marL="114300" indent="0">
              <a:buNone/>
            </a:pPr>
            <a:r>
              <a:rPr lang="en-US" sz="3200" dirty="0"/>
              <a:t>“In these days, it is doubtful that any child may reasonably be expected to succeed in life if he is denied the opportunities of an education.  Such an opportunity, where the state has undertaken to provide it, is a right that must be made available on equal terms.</a:t>
            </a:r>
          </a:p>
          <a:p>
            <a:pPr marL="114300" indent="0">
              <a:buNone/>
            </a:pPr>
            <a:endParaRPr lang="en-US" dirty="0"/>
          </a:p>
          <a:p>
            <a:pPr marL="114300" indent="0">
              <a:buNone/>
            </a:pPr>
            <a:r>
              <a:rPr lang="en-US" dirty="0"/>
              <a:t>Chief Justice Earl Warren, Brown v. Board of Education (1954)</a:t>
            </a:r>
          </a:p>
        </p:txBody>
      </p:sp>
    </p:spTree>
    <p:extLst>
      <p:ext uri="{BB962C8B-B14F-4D97-AF65-F5344CB8AC3E}">
        <p14:creationId xmlns:p14="http://schemas.microsoft.com/office/powerpoint/2010/main" val="20725121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School to Prison Pipeline: factors</a:t>
            </a:r>
            <a:endParaRPr lang="en-US" dirty="0"/>
          </a:p>
        </p:txBody>
      </p:sp>
      <p:sp>
        <p:nvSpPr>
          <p:cNvPr id="3" name="Content Placeholder 2"/>
          <p:cNvSpPr>
            <a:spLocks noGrp="1"/>
          </p:cNvSpPr>
          <p:nvPr>
            <p:ph idx="1"/>
          </p:nvPr>
        </p:nvSpPr>
        <p:spPr/>
        <p:txBody>
          <a:bodyPr>
            <a:noAutofit/>
          </a:bodyPr>
          <a:lstStyle/>
          <a:p>
            <a:pPr lvl="1"/>
            <a:r>
              <a:rPr lang="en-US" sz="2400" dirty="0"/>
              <a:t>Zero tolerance policies</a:t>
            </a:r>
          </a:p>
          <a:p>
            <a:pPr lvl="1"/>
            <a:r>
              <a:rPr lang="en-US" sz="2400" dirty="0"/>
              <a:t>Standardized testing</a:t>
            </a:r>
          </a:p>
          <a:p>
            <a:pPr lvl="1"/>
            <a:r>
              <a:rPr lang="en-US" sz="2400" dirty="0"/>
              <a:t>Overzealous policing efforts</a:t>
            </a:r>
          </a:p>
          <a:p>
            <a:pPr lvl="1"/>
            <a:r>
              <a:rPr lang="en-US" sz="2400" dirty="0"/>
              <a:t>Inadequate resources</a:t>
            </a:r>
          </a:p>
          <a:p>
            <a:pPr lvl="1"/>
            <a:r>
              <a:rPr lang="en-US" sz="2400" dirty="0"/>
              <a:t>Lack of qualified teachers</a:t>
            </a:r>
          </a:p>
          <a:p>
            <a:pPr lvl="1"/>
            <a:r>
              <a:rPr lang="en-US" sz="2400" dirty="0"/>
              <a:t>Insufficient funding for counselors, special education services, and textbooks</a:t>
            </a:r>
          </a:p>
          <a:p>
            <a:pPr lvl="1"/>
            <a:r>
              <a:rPr lang="en-US" sz="2400" dirty="0"/>
              <a:t>Overcrowding </a:t>
            </a:r>
            <a:r>
              <a:rPr lang="en-US" sz="2400" dirty="0" smtClean="0"/>
              <a:t>classrooms</a:t>
            </a:r>
            <a:endParaRPr lang="en-US" sz="2400" dirty="0"/>
          </a:p>
        </p:txBody>
      </p:sp>
    </p:spTree>
    <p:extLst>
      <p:ext uri="{BB962C8B-B14F-4D97-AF65-F5344CB8AC3E}">
        <p14:creationId xmlns:p14="http://schemas.microsoft.com/office/powerpoint/2010/main" val="13313055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01675"/>
            <a:ext cx="11029950" cy="1014413"/>
          </a:xfrm>
        </p:spPr>
        <p:txBody>
          <a:bodyPr/>
          <a:lstStyle/>
          <a:p>
            <a:r>
              <a:rPr lang="en-US" dirty="0" smtClean="0"/>
              <a:t>School to prison pipeline</a:t>
            </a:r>
            <a:endParaRPr lang="en-US" dirty="0"/>
          </a:p>
        </p:txBody>
      </p:sp>
      <p:pic>
        <p:nvPicPr>
          <p:cNvPr id="1026" name="Picture 2" descr="Image result for school to prison pipeline infographic"/>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914715" y="568171"/>
            <a:ext cx="7770831" cy="6289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3885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a:t>
            </a:r>
            <a:endParaRPr lang="en-US" dirty="0"/>
          </a:p>
        </p:txBody>
      </p:sp>
    </p:spTree>
    <p:extLst>
      <p:ext uri="{BB962C8B-B14F-4D97-AF65-F5344CB8AC3E}">
        <p14:creationId xmlns:p14="http://schemas.microsoft.com/office/powerpoint/2010/main" val="7402674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a:t>
            </a:r>
            <a:endParaRPr lang="en-US" dirty="0"/>
          </a:p>
        </p:txBody>
      </p:sp>
      <p:sp>
        <p:nvSpPr>
          <p:cNvPr id="3" name="Content Placeholder 2"/>
          <p:cNvSpPr>
            <a:spLocks noGrp="1"/>
          </p:cNvSpPr>
          <p:nvPr>
            <p:ph idx="1"/>
          </p:nvPr>
        </p:nvSpPr>
        <p:spPr/>
        <p:txBody>
          <a:bodyPr>
            <a:normAutofit/>
          </a:bodyPr>
          <a:lstStyle/>
          <a:p>
            <a:r>
              <a:rPr lang="en-US" sz="4000" dirty="0" smtClean="0"/>
              <a:t>Individual choices + life circumstances (family, community, etc.)</a:t>
            </a:r>
            <a:endParaRPr lang="en-US" sz="4000" dirty="0"/>
          </a:p>
        </p:txBody>
      </p:sp>
    </p:spTree>
    <p:extLst>
      <p:ext uri="{BB962C8B-B14F-4D97-AF65-F5344CB8AC3E}">
        <p14:creationId xmlns:p14="http://schemas.microsoft.com/office/powerpoint/2010/main" val="20749296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street men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503995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5440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Incarceration</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dirty="0" smtClean="0"/>
              <a:t>U.S. has 5% of the world’s population and </a:t>
            </a:r>
          </a:p>
          <a:p>
            <a:pPr marL="0" indent="0" algn="ctr">
              <a:buNone/>
            </a:pPr>
            <a:r>
              <a:rPr lang="en-US" sz="4000" dirty="0" smtClean="0"/>
              <a:t>more than 20% of the world’s </a:t>
            </a:r>
          </a:p>
          <a:p>
            <a:pPr marL="0" indent="0" algn="ctr">
              <a:buNone/>
            </a:pPr>
            <a:r>
              <a:rPr lang="en-US" sz="4000" dirty="0" smtClean="0"/>
              <a:t>incarcerated population.</a:t>
            </a:r>
            <a:endParaRPr lang="en-US" sz="4000" dirty="0"/>
          </a:p>
        </p:txBody>
      </p:sp>
    </p:spTree>
    <p:extLst>
      <p:ext uri="{BB962C8B-B14F-4D97-AF65-F5344CB8AC3E}">
        <p14:creationId xmlns:p14="http://schemas.microsoft.com/office/powerpoint/2010/main" val="16728838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drug connected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193039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26797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harm and harming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0345877"/>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13409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bad luck</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171002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34549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explosively violent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49148324"/>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269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Pathways to crime for men:  masculine gaming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6536661"/>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0845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US" dirty="0" smtClean="0"/>
              <a:t>Pathways to crime for women: street women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8149717"/>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27977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US" dirty="0" smtClean="0"/>
              <a:t>Pathways to crime for women: drug connected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509322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9909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r>
              <a:rPr lang="en-US" dirty="0" smtClean="0"/>
              <a:t>Pathways to crime for women: harmed and harming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8756322"/>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42386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US" dirty="0" smtClean="0"/>
              <a:t>Pathways to crime for women: battered women</a:t>
            </a:r>
            <a:endParaRPr lang="en-US" dirty="0"/>
          </a:p>
        </p:txBody>
      </p:sp>
      <p:graphicFrame>
        <p:nvGraphicFramePr>
          <p:cNvPr id="4" name="Content Placeholder 3"/>
          <p:cNvGraphicFramePr>
            <a:graphicFrameLocks noGrp="1"/>
          </p:cNvGraphicFramePr>
          <p:nvPr>
            <p:ph idx="1"/>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54651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60000"/>
              <a:lumOff val="40000"/>
            </a:schemeClr>
          </a:solidFill>
        </p:spPr>
        <p:txBody>
          <a:bodyPr/>
          <a:lstStyle/>
          <a:p>
            <a:r>
              <a:rPr lang="en-US" dirty="0" smtClean="0"/>
              <a:t>Pathways to crime for women: “other”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4630150"/>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5748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28683258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CRIMINOGENIC FACTORS</a:t>
            </a:r>
            <a:endParaRPr lang="en-US" dirty="0"/>
          </a:p>
        </p:txBody>
      </p:sp>
    </p:spTree>
    <p:extLst>
      <p:ext uri="{BB962C8B-B14F-4D97-AF65-F5344CB8AC3E}">
        <p14:creationId xmlns:p14="http://schemas.microsoft.com/office/powerpoint/2010/main" val="32570022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Criminogenic Factors</a:t>
            </a:r>
            <a:br>
              <a:rPr lang="en-US" dirty="0" smtClean="0"/>
            </a:br>
            <a:r>
              <a:rPr lang="en-US" sz="1600" dirty="0"/>
              <a:t>Andrews, </a:t>
            </a:r>
            <a:r>
              <a:rPr lang="en-US" sz="1600" dirty="0" err="1"/>
              <a:t>Bonta</a:t>
            </a:r>
            <a:r>
              <a:rPr lang="en-US" sz="1600" dirty="0"/>
              <a:t>, &amp; </a:t>
            </a:r>
            <a:r>
              <a:rPr lang="en-US" sz="1600" dirty="0" err="1"/>
              <a:t>Wormth</a:t>
            </a:r>
            <a:r>
              <a:rPr lang="en-US" sz="1600" dirty="0"/>
              <a:t>,  2006</a:t>
            </a:r>
          </a:p>
        </p:txBody>
      </p:sp>
      <p:sp>
        <p:nvSpPr>
          <p:cNvPr id="3" name="Content Placeholder 2"/>
          <p:cNvSpPr>
            <a:spLocks noGrp="1"/>
          </p:cNvSpPr>
          <p:nvPr>
            <p:ph idx="1"/>
          </p:nvPr>
        </p:nvSpPr>
        <p:spPr>
          <a:xfrm>
            <a:off x="581192" y="2180496"/>
            <a:ext cx="11029615" cy="4158160"/>
          </a:xfrm>
        </p:spPr>
        <p:txBody>
          <a:bodyPr>
            <a:noAutofit/>
          </a:bodyPr>
          <a:lstStyle/>
          <a:p>
            <a:r>
              <a:rPr lang="en-US" sz="2400" b="1" dirty="0"/>
              <a:t>Static Factors </a:t>
            </a:r>
            <a:r>
              <a:rPr lang="en-US" sz="2400" dirty="0"/>
              <a:t>– Historical and cannot be changed by programming but can address other predictive factors that influence an offender’s current behavior, values, and attitudes.</a:t>
            </a:r>
          </a:p>
          <a:p>
            <a:pPr lvl="1"/>
            <a:r>
              <a:rPr lang="en-US" sz="2400" dirty="0"/>
              <a:t>Age (age out of crime)</a:t>
            </a:r>
          </a:p>
          <a:p>
            <a:pPr lvl="1"/>
            <a:r>
              <a:rPr lang="en-US" sz="2400" dirty="0"/>
              <a:t>Gender (females have different pathways to crime)</a:t>
            </a:r>
          </a:p>
          <a:p>
            <a:pPr lvl="1"/>
            <a:r>
              <a:rPr lang="en-US" sz="2400" dirty="0"/>
              <a:t>Age of first offense (younger increases risk)</a:t>
            </a:r>
          </a:p>
          <a:p>
            <a:pPr lvl="1"/>
            <a:r>
              <a:rPr lang="en-US" sz="2400" dirty="0" smtClean="0"/>
              <a:t>Type of crime (violent or nonviolent)</a:t>
            </a:r>
            <a:endParaRPr lang="en-US" sz="2400" dirty="0"/>
          </a:p>
          <a:p>
            <a:r>
              <a:rPr lang="en-US" sz="2400" b="1" dirty="0"/>
              <a:t>Dynamic Needs </a:t>
            </a:r>
            <a:r>
              <a:rPr lang="en-US" sz="2400" dirty="0"/>
              <a:t>– reflect current functioning and can be changed with programming.</a:t>
            </a:r>
          </a:p>
        </p:txBody>
      </p:sp>
    </p:spTree>
    <p:extLst>
      <p:ext uri="{BB962C8B-B14F-4D97-AF65-F5344CB8AC3E}">
        <p14:creationId xmlns:p14="http://schemas.microsoft.com/office/powerpoint/2010/main" val="33119509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Criminogenic Factors: dynamic factors (Men)</a:t>
            </a:r>
            <a:br>
              <a:rPr lang="en-US" dirty="0" smtClean="0"/>
            </a:br>
            <a:r>
              <a:rPr lang="en-US" sz="1600" dirty="0"/>
              <a:t>Andrews, </a:t>
            </a:r>
            <a:r>
              <a:rPr lang="en-US" sz="1600" dirty="0" err="1"/>
              <a:t>Bonta</a:t>
            </a:r>
            <a:r>
              <a:rPr lang="en-US" sz="1600" dirty="0"/>
              <a:t>, &amp; </a:t>
            </a:r>
            <a:r>
              <a:rPr lang="en-US" sz="1600" dirty="0" err="1"/>
              <a:t>Wormth</a:t>
            </a:r>
            <a:r>
              <a:rPr lang="en-US" sz="1600" dirty="0"/>
              <a:t>,  2006</a:t>
            </a:r>
          </a:p>
        </p:txBody>
      </p:sp>
      <p:sp>
        <p:nvSpPr>
          <p:cNvPr id="3" name="Content Placeholder 2"/>
          <p:cNvSpPr>
            <a:spLocks noGrp="1"/>
          </p:cNvSpPr>
          <p:nvPr>
            <p:ph idx="1"/>
          </p:nvPr>
        </p:nvSpPr>
        <p:spPr>
          <a:xfrm>
            <a:off x="581192" y="2180496"/>
            <a:ext cx="11029615" cy="4246937"/>
          </a:xfrm>
        </p:spPr>
        <p:txBody>
          <a:bodyPr anchor="t">
            <a:normAutofit fontScale="92500" lnSpcReduction="10000"/>
          </a:bodyPr>
          <a:lstStyle/>
          <a:p>
            <a:r>
              <a:rPr lang="en-US" sz="2400" b="1" dirty="0" smtClean="0"/>
              <a:t>History of Anti-social Behavior*</a:t>
            </a:r>
          </a:p>
          <a:p>
            <a:r>
              <a:rPr lang="en-US" sz="2400" b="1" dirty="0" smtClean="0"/>
              <a:t>Anti-social Personality Patterns</a:t>
            </a:r>
          </a:p>
          <a:p>
            <a:r>
              <a:rPr lang="en-US" sz="2400" b="1" dirty="0" smtClean="0"/>
              <a:t>Anti-social Attitudes and Beliefs*</a:t>
            </a:r>
          </a:p>
          <a:p>
            <a:r>
              <a:rPr lang="en-US" sz="2400" b="1" dirty="0" smtClean="0"/>
              <a:t>Anti-social Associates</a:t>
            </a:r>
          </a:p>
          <a:p>
            <a:r>
              <a:rPr lang="en-US" sz="2400" dirty="0" smtClean="0"/>
              <a:t>Dysfunctional Family*</a:t>
            </a:r>
          </a:p>
          <a:p>
            <a:r>
              <a:rPr lang="en-US" sz="2400" dirty="0" smtClean="0"/>
              <a:t>Lack of Employment Stability and Educational</a:t>
            </a:r>
          </a:p>
          <a:p>
            <a:r>
              <a:rPr lang="en-US" sz="2400" dirty="0" smtClean="0"/>
              <a:t>Lack of Prosocial Activities</a:t>
            </a:r>
          </a:p>
          <a:p>
            <a:r>
              <a:rPr lang="en-US" sz="2400" dirty="0" smtClean="0"/>
              <a:t>Substance Abuse*</a:t>
            </a:r>
          </a:p>
          <a:p>
            <a:pPr marL="0" indent="0">
              <a:buNone/>
            </a:pPr>
            <a:r>
              <a:rPr lang="en-US" sz="2400" b="1" dirty="0" smtClean="0"/>
              <a:t>*Women</a:t>
            </a:r>
          </a:p>
          <a:p>
            <a:endParaRPr lang="en-US" sz="2400" dirty="0"/>
          </a:p>
        </p:txBody>
      </p:sp>
    </p:spTree>
    <p:extLst>
      <p:ext uri="{BB962C8B-B14F-4D97-AF65-F5344CB8AC3E}">
        <p14:creationId xmlns:p14="http://schemas.microsoft.com/office/powerpoint/2010/main" val="101509073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8" name="Rectangle 6"/>
          <p:cNvSpPr>
            <a:spLocks noGrp="1" noChangeArrowheads="1"/>
          </p:cNvSpPr>
          <p:nvPr>
            <p:ph type="title"/>
          </p:nvPr>
        </p:nvSpPr>
        <p:spPr/>
        <p:txBody>
          <a:bodyPr>
            <a:normAutofit fontScale="90000"/>
          </a:bodyPr>
          <a:lstStyle/>
          <a:p>
            <a:r>
              <a:rPr lang="en-US" sz="3200" dirty="0" smtClean="0"/>
              <a:t>FEMALE Risks/Needs </a:t>
            </a:r>
            <a:r>
              <a:rPr lang="en-US" sz="3200" dirty="0"/>
              <a:t/>
            </a:r>
            <a:br>
              <a:rPr lang="en-US" sz="3200" dirty="0"/>
            </a:br>
            <a:endParaRPr lang="en-US" sz="3200" dirty="0"/>
          </a:p>
        </p:txBody>
      </p:sp>
      <p:sp>
        <p:nvSpPr>
          <p:cNvPr id="182279" name="Rectangle 7"/>
          <p:cNvSpPr>
            <a:spLocks noGrp="1" noChangeArrowheads="1"/>
          </p:cNvSpPr>
          <p:nvPr>
            <p:ph type="body" idx="1"/>
          </p:nvPr>
        </p:nvSpPr>
        <p:spPr>
          <a:xfrm>
            <a:off x="1981200" y="1600201"/>
            <a:ext cx="8229600" cy="3886200"/>
          </a:xfrm>
        </p:spPr>
        <p:txBody>
          <a:bodyPr/>
          <a:lstStyle/>
          <a:p>
            <a:pPr marL="0" indent="0">
              <a:lnSpc>
                <a:spcPct val="90000"/>
              </a:lnSpc>
              <a:buNone/>
            </a:pPr>
            <a:endParaRPr lang="en-US" sz="2800" dirty="0"/>
          </a:p>
        </p:txBody>
      </p:sp>
      <p:graphicFrame>
        <p:nvGraphicFramePr>
          <p:cNvPr id="3" name="Diagram 2"/>
          <p:cNvGraphicFramePr/>
          <p:nvPr>
            <p:extLst/>
          </p:nvPr>
        </p:nvGraphicFramePr>
        <p:xfrm>
          <a:off x="1482571" y="1944209"/>
          <a:ext cx="8652029" cy="4758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328263"/>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Evidence-based practices</a:t>
            </a:r>
            <a:endParaRPr lang="en-US" dirty="0"/>
          </a:p>
        </p:txBody>
      </p:sp>
      <p:sp>
        <p:nvSpPr>
          <p:cNvPr id="3" name="Content Placeholder 2"/>
          <p:cNvSpPr>
            <a:spLocks noGrp="1"/>
          </p:cNvSpPr>
          <p:nvPr>
            <p:ph idx="1"/>
          </p:nvPr>
        </p:nvSpPr>
        <p:spPr/>
        <p:txBody>
          <a:bodyPr>
            <a:normAutofit/>
          </a:bodyPr>
          <a:lstStyle/>
          <a:p>
            <a:r>
              <a:rPr lang="en-US" sz="4000" dirty="0" smtClean="0"/>
              <a:t>The more risks and needs addressed (that they have), the lower the recidivism</a:t>
            </a:r>
            <a:endParaRPr lang="en-US" sz="4000" dirty="0"/>
          </a:p>
        </p:txBody>
      </p:sp>
    </p:spTree>
    <p:extLst>
      <p:ext uri="{BB962C8B-B14F-4D97-AF65-F5344CB8AC3E}">
        <p14:creationId xmlns:p14="http://schemas.microsoft.com/office/powerpoint/2010/main" val="278087288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 strengths</a:t>
            </a:r>
            <a:endParaRPr lang="en-US" dirty="0"/>
          </a:p>
        </p:txBody>
      </p:sp>
      <p:sp>
        <p:nvSpPr>
          <p:cNvPr id="3" name="Content Placeholder 2"/>
          <p:cNvSpPr>
            <a:spLocks noGrp="1"/>
          </p:cNvSpPr>
          <p:nvPr>
            <p:ph idx="1"/>
          </p:nvPr>
        </p:nvSpPr>
        <p:spPr/>
        <p:txBody>
          <a:bodyPr>
            <a:normAutofit/>
          </a:bodyPr>
          <a:lstStyle/>
          <a:p>
            <a:r>
              <a:rPr lang="en-US" sz="2800" dirty="0" smtClean="0"/>
              <a:t>Self-efficacy (empower)</a:t>
            </a:r>
          </a:p>
          <a:p>
            <a:r>
              <a:rPr lang="en-US" sz="2800" dirty="0" smtClean="0"/>
              <a:t>Self-esteem (prosocial identity)</a:t>
            </a:r>
          </a:p>
          <a:p>
            <a:r>
              <a:rPr lang="en-US" sz="2800" dirty="0" smtClean="0"/>
              <a:t>Education</a:t>
            </a:r>
          </a:p>
          <a:p>
            <a:r>
              <a:rPr lang="en-US" sz="2800" dirty="0" smtClean="0"/>
              <a:t>Family support (healthy)</a:t>
            </a:r>
          </a:p>
          <a:p>
            <a:r>
              <a:rPr lang="en-US" sz="2800" dirty="0" smtClean="0"/>
              <a:t>Faith (beliefs, spiritual practices, community)</a:t>
            </a:r>
            <a:endParaRPr lang="en-US" sz="2800" dirty="0"/>
          </a:p>
        </p:txBody>
      </p:sp>
    </p:spTree>
    <p:extLst>
      <p:ext uri="{BB962C8B-B14F-4D97-AF65-F5344CB8AC3E}">
        <p14:creationId xmlns:p14="http://schemas.microsoft.com/office/powerpoint/2010/main" val="26378540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Restorative justice</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41769329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Different Views--</a:t>
            </a:r>
            <a:endParaRPr lang="en-US" dirty="0"/>
          </a:p>
        </p:txBody>
      </p:sp>
      <p:sp>
        <p:nvSpPr>
          <p:cNvPr id="4" name="Text Placeholder 3"/>
          <p:cNvSpPr>
            <a:spLocks noGrp="1"/>
          </p:cNvSpPr>
          <p:nvPr>
            <p:ph type="body" idx="1"/>
          </p:nvPr>
        </p:nvSpPr>
        <p:spPr/>
        <p:txBody>
          <a:bodyPr/>
          <a:lstStyle/>
          <a:p>
            <a:pPr algn="ctr"/>
            <a:r>
              <a:rPr lang="en-US" sz="3200" b="1" dirty="0" smtClean="0"/>
              <a:t>Criminal Justice</a:t>
            </a:r>
            <a:r>
              <a:rPr lang="en-US" dirty="0" smtClean="0"/>
              <a:t>	</a:t>
            </a:r>
            <a:endParaRPr lang="en-US" dirty="0"/>
          </a:p>
        </p:txBody>
      </p:sp>
      <p:sp>
        <p:nvSpPr>
          <p:cNvPr id="5" name="Content Placeholder 4"/>
          <p:cNvSpPr>
            <a:spLocks noGrp="1"/>
          </p:cNvSpPr>
          <p:nvPr>
            <p:ph sz="half" idx="2"/>
          </p:nvPr>
        </p:nvSpPr>
        <p:spPr>
          <a:xfrm>
            <a:off x="581194" y="2926052"/>
            <a:ext cx="5393100" cy="3536892"/>
          </a:xfrm>
        </p:spPr>
        <p:txBody>
          <a:bodyPr>
            <a:noAutofit/>
          </a:bodyPr>
          <a:lstStyle/>
          <a:p>
            <a:r>
              <a:rPr lang="en-US" sz="2400" dirty="0" smtClean="0"/>
              <a:t>Crime is a violation of the law and the state</a:t>
            </a:r>
          </a:p>
          <a:p>
            <a:r>
              <a:rPr lang="en-US" sz="2400" dirty="0" smtClean="0"/>
              <a:t>Violations create guilt.</a:t>
            </a:r>
          </a:p>
          <a:p>
            <a:r>
              <a:rPr lang="en-US" sz="2400" dirty="0" smtClean="0"/>
              <a:t>Justice requires the state to determine blame (guilt) and impose pain (punishment).</a:t>
            </a:r>
          </a:p>
          <a:p>
            <a:r>
              <a:rPr lang="en-US" sz="2400" b="1" dirty="0" smtClean="0"/>
              <a:t>Central focus:</a:t>
            </a:r>
            <a:r>
              <a:rPr lang="en-US" sz="2400" dirty="0" smtClean="0"/>
              <a:t> offenders getting what they deserve.</a:t>
            </a:r>
            <a:endParaRPr lang="en-US" sz="2400" b="1" dirty="0"/>
          </a:p>
        </p:txBody>
      </p:sp>
      <p:sp>
        <p:nvSpPr>
          <p:cNvPr id="6" name="Text Placeholder 5"/>
          <p:cNvSpPr>
            <a:spLocks noGrp="1"/>
          </p:cNvSpPr>
          <p:nvPr>
            <p:ph type="body" sz="quarter" idx="3"/>
          </p:nvPr>
        </p:nvSpPr>
        <p:spPr/>
        <p:txBody>
          <a:bodyPr/>
          <a:lstStyle/>
          <a:p>
            <a:pPr algn="ctr"/>
            <a:r>
              <a:rPr lang="en-US" sz="3200" b="1" dirty="0" smtClean="0"/>
              <a:t>Restorative Justice</a:t>
            </a:r>
            <a:endParaRPr lang="en-US" sz="3200" b="1" dirty="0"/>
          </a:p>
        </p:txBody>
      </p:sp>
      <p:sp>
        <p:nvSpPr>
          <p:cNvPr id="7" name="Content Placeholder 6"/>
          <p:cNvSpPr>
            <a:spLocks noGrp="1"/>
          </p:cNvSpPr>
          <p:nvPr>
            <p:ph sz="quarter" idx="4"/>
          </p:nvPr>
        </p:nvSpPr>
        <p:spPr>
          <a:xfrm>
            <a:off x="6217709" y="2926052"/>
            <a:ext cx="5393100" cy="3847610"/>
          </a:xfrm>
        </p:spPr>
        <p:txBody>
          <a:bodyPr>
            <a:noAutofit/>
          </a:bodyPr>
          <a:lstStyle/>
          <a:p>
            <a:r>
              <a:rPr lang="en-US" sz="2400" dirty="0" smtClean="0"/>
              <a:t>Crime is a violation of people and relationships.</a:t>
            </a:r>
          </a:p>
          <a:p>
            <a:r>
              <a:rPr lang="en-US" sz="2400" dirty="0" smtClean="0"/>
              <a:t>Violations create obligations.</a:t>
            </a:r>
          </a:p>
          <a:p>
            <a:r>
              <a:rPr lang="en-US" sz="2400" dirty="0" smtClean="0"/>
              <a:t>Justice involves victims, offenders, and community members in an effort to put things right.</a:t>
            </a:r>
          </a:p>
          <a:p>
            <a:r>
              <a:rPr lang="en-US" sz="2400" b="1" dirty="0" smtClean="0"/>
              <a:t>Central focus: </a:t>
            </a:r>
            <a:r>
              <a:rPr lang="en-US" sz="2400" dirty="0" smtClean="0"/>
              <a:t>victim needs and offender responsibility for repairing harm.</a:t>
            </a:r>
            <a:endParaRPr lang="en-US" sz="2400" b="1" dirty="0" smtClean="0"/>
          </a:p>
        </p:txBody>
      </p:sp>
    </p:spTree>
    <p:extLst>
      <p:ext uri="{BB962C8B-B14F-4D97-AF65-F5344CB8AC3E}">
        <p14:creationId xmlns:p14="http://schemas.microsoft.com/office/powerpoint/2010/main" val="178719756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Different Questions</a:t>
            </a:r>
            <a:endParaRPr lang="en-US" dirty="0"/>
          </a:p>
        </p:txBody>
      </p:sp>
      <p:sp>
        <p:nvSpPr>
          <p:cNvPr id="4" name="Text Placeholder 3"/>
          <p:cNvSpPr>
            <a:spLocks noGrp="1"/>
          </p:cNvSpPr>
          <p:nvPr>
            <p:ph type="body" idx="1"/>
          </p:nvPr>
        </p:nvSpPr>
        <p:spPr/>
        <p:txBody>
          <a:bodyPr/>
          <a:lstStyle/>
          <a:p>
            <a:pPr algn="ctr"/>
            <a:r>
              <a:rPr lang="en-US" sz="3200" b="1" dirty="0" smtClean="0"/>
              <a:t>Criminal Justice</a:t>
            </a:r>
            <a:endParaRPr lang="en-US" sz="3200" b="1" dirty="0"/>
          </a:p>
        </p:txBody>
      </p:sp>
      <p:sp>
        <p:nvSpPr>
          <p:cNvPr id="5" name="Content Placeholder 4"/>
          <p:cNvSpPr>
            <a:spLocks noGrp="1"/>
          </p:cNvSpPr>
          <p:nvPr>
            <p:ph sz="half" idx="2"/>
          </p:nvPr>
        </p:nvSpPr>
        <p:spPr/>
        <p:txBody>
          <a:bodyPr>
            <a:normAutofit/>
          </a:bodyPr>
          <a:lstStyle/>
          <a:p>
            <a:r>
              <a:rPr lang="en-US" sz="3600" dirty="0" smtClean="0"/>
              <a:t>What laws have been broken?</a:t>
            </a:r>
          </a:p>
          <a:p>
            <a:r>
              <a:rPr lang="en-US" sz="3600" dirty="0" smtClean="0"/>
              <a:t>Who did it?</a:t>
            </a:r>
          </a:p>
          <a:p>
            <a:r>
              <a:rPr lang="en-US" sz="3600" dirty="0" smtClean="0"/>
              <a:t>What do they deserve?</a:t>
            </a:r>
            <a:endParaRPr lang="en-US" sz="3600" dirty="0"/>
          </a:p>
        </p:txBody>
      </p:sp>
      <p:sp>
        <p:nvSpPr>
          <p:cNvPr id="6" name="Text Placeholder 5"/>
          <p:cNvSpPr>
            <a:spLocks noGrp="1"/>
          </p:cNvSpPr>
          <p:nvPr>
            <p:ph type="body" sz="quarter" idx="3"/>
          </p:nvPr>
        </p:nvSpPr>
        <p:spPr/>
        <p:txBody>
          <a:bodyPr/>
          <a:lstStyle/>
          <a:p>
            <a:pPr algn="ctr"/>
            <a:r>
              <a:rPr lang="en-US" sz="3200" b="1" dirty="0" smtClean="0"/>
              <a:t>Restorative Justice</a:t>
            </a:r>
            <a:endParaRPr lang="en-US" sz="3200" b="1" dirty="0"/>
          </a:p>
        </p:txBody>
      </p:sp>
      <p:sp>
        <p:nvSpPr>
          <p:cNvPr id="7" name="Content Placeholder 6"/>
          <p:cNvSpPr>
            <a:spLocks noGrp="1"/>
          </p:cNvSpPr>
          <p:nvPr>
            <p:ph sz="quarter" idx="4"/>
          </p:nvPr>
        </p:nvSpPr>
        <p:spPr/>
        <p:txBody>
          <a:bodyPr>
            <a:normAutofit/>
          </a:bodyPr>
          <a:lstStyle/>
          <a:p>
            <a:r>
              <a:rPr lang="en-US" sz="3600" dirty="0" smtClean="0"/>
              <a:t>Who has been hurt?</a:t>
            </a:r>
          </a:p>
          <a:p>
            <a:r>
              <a:rPr lang="en-US" sz="3600" dirty="0" smtClean="0"/>
              <a:t>What are their needs?</a:t>
            </a:r>
          </a:p>
          <a:p>
            <a:r>
              <a:rPr lang="en-US" sz="3600" dirty="0" smtClean="0"/>
              <a:t>Whose obligations are these?</a:t>
            </a:r>
            <a:endParaRPr lang="en-US" sz="3600" dirty="0"/>
          </a:p>
        </p:txBody>
      </p:sp>
    </p:spTree>
    <p:extLst>
      <p:ext uri="{BB962C8B-B14F-4D97-AF65-F5344CB8AC3E}">
        <p14:creationId xmlns:p14="http://schemas.microsoft.com/office/powerpoint/2010/main" val="244417314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in</a:t>
            </a:r>
            <a:endParaRPr lang="en-US" dirty="0"/>
          </a:p>
        </p:txBody>
      </p:sp>
    </p:spTree>
    <p:extLst>
      <p:ext uri="{BB962C8B-B14F-4D97-AF65-F5344CB8AC3E}">
        <p14:creationId xmlns:p14="http://schemas.microsoft.com/office/powerpoint/2010/main" val="3279358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23244572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knowing Christ </a:t>
            </a:r>
            <a:r>
              <a:rPr lang="en-US" dirty="0" err="1" smtClean="0"/>
              <a:t>jesus</a:t>
            </a:r>
            <a:r>
              <a:rPr lang="en-US" dirty="0" smtClean="0"/>
              <a:t> my lord</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i="1" dirty="0" smtClean="0"/>
              <a:t>But whatever was to my profit I now consider loss for the sake of Christ.  What is more, I consider everything a loss compared to the surpassing greatness of knowing Christ Jesus my Lord, for whose sake I have lost all things.  </a:t>
            </a:r>
            <a:endParaRPr lang="en-US" sz="4000" i="1" dirty="0"/>
          </a:p>
          <a:p>
            <a:pPr marL="0" indent="0" algn="ctr">
              <a:buNone/>
            </a:pPr>
            <a:r>
              <a:rPr lang="en-US" sz="3200" dirty="0" smtClean="0"/>
              <a:t>Philippians 3:7</a:t>
            </a:r>
            <a:endParaRPr lang="en-US" sz="3200" dirty="0"/>
          </a:p>
        </p:txBody>
      </p:sp>
    </p:spTree>
    <p:extLst>
      <p:ext uri="{BB962C8B-B14F-4D97-AF65-F5344CB8AC3E}">
        <p14:creationId xmlns:p14="http://schemas.microsoft.com/office/powerpoint/2010/main" val="248474277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surrender</a:t>
            </a:r>
            <a:endParaRPr lang="en-US" dirty="0"/>
          </a:p>
        </p:txBody>
      </p:sp>
      <p:sp>
        <p:nvSpPr>
          <p:cNvPr id="3" name="Content Placeholder 2"/>
          <p:cNvSpPr>
            <a:spLocks noGrp="1"/>
          </p:cNvSpPr>
          <p:nvPr>
            <p:ph idx="1"/>
          </p:nvPr>
        </p:nvSpPr>
        <p:spPr/>
        <p:txBody>
          <a:bodyPr>
            <a:normAutofit lnSpcReduction="10000"/>
          </a:bodyPr>
          <a:lstStyle/>
          <a:p>
            <a:pPr marL="0" indent="0" algn="ctr">
              <a:buNone/>
            </a:pPr>
            <a:r>
              <a:rPr lang="en-US" sz="4000" dirty="0"/>
              <a:t>Then </a:t>
            </a:r>
            <a:r>
              <a:rPr lang="en-US" sz="4000" dirty="0" smtClean="0"/>
              <a:t>he (Jesus) </a:t>
            </a:r>
            <a:r>
              <a:rPr lang="en-US" sz="4000" dirty="0"/>
              <a:t>said to them all: </a:t>
            </a:r>
            <a:endParaRPr lang="en-US" sz="4000" dirty="0" smtClean="0"/>
          </a:p>
          <a:p>
            <a:pPr marL="0" indent="0" algn="ctr">
              <a:buNone/>
            </a:pPr>
            <a:r>
              <a:rPr lang="en-US" sz="4000" dirty="0" smtClean="0"/>
              <a:t>“</a:t>
            </a:r>
            <a:r>
              <a:rPr lang="en-US" sz="4000" dirty="0"/>
              <a:t>Whoever wants to be my </a:t>
            </a:r>
            <a:r>
              <a:rPr lang="en-US" sz="4000" dirty="0" smtClean="0"/>
              <a:t>disciple</a:t>
            </a:r>
          </a:p>
          <a:p>
            <a:pPr marL="0" indent="0" algn="ctr">
              <a:buNone/>
            </a:pPr>
            <a:r>
              <a:rPr lang="en-US" sz="4000" dirty="0" smtClean="0"/>
              <a:t> </a:t>
            </a:r>
            <a:r>
              <a:rPr lang="en-US" sz="4000" dirty="0"/>
              <a:t>must deny </a:t>
            </a:r>
            <a:r>
              <a:rPr lang="en-US" sz="4000" dirty="0" smtClean="0"/>
              <a:t>themselves and</a:t>
            </a:r>
            <a:r>
              <a:rPr lang="en-US" sz="4000" dirty="0"/>
              <a:t> </a:t>
            </a:r>
            <a:endParaRPr lang="en-US" sz="4000" dirty="0" smtClean="0"/>
          </a:p>
          <a:p>
            <a:pPr marL="0" indent="0" algn="ctr">
              <a:buNone/>
            </a:pPr>
            <a:r>
              <a:rPr lang="en-US" sz="4000" dirty="0" smtClean="0"/>
              <a:t>take</a:t>
            </a:r>
            <a:r>
              <a:rPr lang="en-US" sz="4000" dirty="0"/>
              <a:t> up their cross daily and follow me</a:t>
            </a:r>
            <a:r>
              <a:rPr lang="en-US" sz="4000" dirty="0" smtClean="0"/>
              <a:t>.” </a:t>
            </a:r>
          </a:p>
          <a:p>
            <a:pPr marL="0" indent="0" algn="ctr">
              <a:buNone/>
            </a:pPr>
            <a:r>
              <a:rPr lang="en-US" sz="4000" dirty="0" smtClean="0"/>
              <a:t>Luke 9:23</a:t>
            </a:r>
            <a:endParaRPr lang="en-US" sz="4000" dirty="0"/>
          </a:p>
        </p:txBody>
      </p:sp>
    </p:spTree>
    <p:extLst>
      <p:ext uri="{BB962C8B-B14F-4D97-AF65-F5344CB8AC3E}">
        <p14:creationId xmlns:p14="http://schemas.microsoft.com/office/powerpoint/2010/main" val="135127525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Ministry of reconciliation  </a:t>
            </a:r>
            <a:endParaRPr lang="en-US" dirty="0"/>
          </a:p>
        </p:txBody>
      </p:sp>
      <p:sp>
        <p:nvSpPr>
          <p:cNvPr id="3" name="Content Placeholder 2"/>
          <p:cNvSpPr>
            <a:spLocks noGrp="1"/>
          </p:cNvSpPr>
          <p:nvPr>
            <p:ph idx="1"/>
          </p:nvPr>
        </p:nvSpPr>
        <p:spPr/>
        <p:txBody>
          <a:bodyPr anchor="t">
            <a:normAutofit lnSpcReduction="10000"/>
          </a:bodyPr>
          <a:lstStyle/>
          <a:p>
            <a:pPr marL="0" indent="0" algn="ctr">
              <a:buNone/>
            </a:pPr>
            <a:r>
              <a:rPr lang="en-US" sz="3200" dirty="0" smtClean="0"/>
              <a:t>All </a:t>
            </a:r>
            <a:r>
              <a:rPr lang="en-US" sz="3200" dirty="0"/>
              <a:t>this is from God, who reconciled us to himself through Christ and gave us the ministry of reconciliation: that God was reconciling the world to himself in Christ, not counting men’s sins against them.  And he has committed to us the message of </a:t>
            </a:r>
            <a:r>
              <a:rPr lang="en-US" sz="3200" b="1" dirty="0"/>
              <a:t>reconciliation</a:t>
            </a:r>
            <a:r>
              <a:rPr lang="en-US" sz="3200" dirty="0"/>
              <a:t>.  We are therefore Christ’s </a:t>
            </a:r>
            <a:r>
              <a:rPr lang="en-US" sz="3200" b="1" dirty="0"/>
              <a:t>ambassadors</a:t>
            </a:r>
            <a:r>
              <a:rPr lang="en-US" sz="3200" dirty="0"/>
              <a:t>, </a:t>
            </a:r>
            <a:r>
              <a:rPr lang="en-US" sz="3200" dirty="0" smtClean="0"/>
              <a:t>as </a:t>
            </a:r>
            <a:r>
              <a:rPr lang="en-US" sz="3200" dirty="0"/>
              <a:t>though God were making his appeal through </a:t>
            </a:r>
            <a:r>
              <a:rPr lang="en-US" sz="3200" dirty="0" smtClean="0"/>
              <a:t>us.  </a:t>
            </a:r>
          </a:p>
          <a:p>
            <a:pPr marL="0" indent="0" algn="ctr">
              <a:buNone/>
            </a:pPr>
            <a:r>
              <a:rPr lang="en-US" sz="3200" dirty="0" smtClean="0"/>
              <a:t>2 </a:t>
            </a:r>
            <a:r>
              <a:rPr lang="en-US" sz="3200" dirty="0"/>
              <a:t>Corinthians </a:t>
            </a:r>
            <a:r>
              <a:rPr lang="en-US" sz="3200" dirty="0" smtClean="0"/>
              <a:t>5:18-20</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75571773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Gospel motivated</a:t>
            </a:r>
            <a:endParaRPr lang="en-US" dirty="0"/>
          </a:p>
        </p:txBody>
      </p:sp>
      <p:sp>
        <p:nvSpPr>
          <p:cNvPr id="3" name="Content Placeholder 2"/>
          <p:cNvSpPr>
            <a:spLocks noGrp="1"/>
          </p:cNvSpPr>
          <p:nvPr>
            <p:ph idx="1"/>
          </p:nvPr>
        </p:nvSpPr>
        <p:spPr/>
        <p:txBody>
          <a:bodyPr>
            <a:normAutofit fontScale="85000" lnSpcReduction="20000"/>
          </a:bodyPr>
          <a:lstStyle/>
          <a:p>
            <a:endParaRPr lang="en-US" sz="3200" dirty="0" smtClean="0"/>
          </a:p>
          <a:p>
            <a:pPr marL="0" indent="0">
              <a:buNone/>
            </a:pPr>
            <a:r>
              <a:rPr lang="en-US" sz="3900" dirty="0" smtClean="0"/>
              <a:t>As </a:t>
            </a:r>
            <a:r>
              <a:rPr lang="en-US" sz="3900" dirty="0"/>
              <a:t>disciples of Jesus, we are gospel people.  The core of our identity is our passion for the biblical good news of the saving work of God through Jesus Christ.  We are united by our experience of the grace of God in the gospel and by our motivation to make that </a:t>
            </a:r>
            <a:r>
              <a:rPr lang="en-US" sz="3900" b="1" dirty="0"/>
              <a:t>gospel of grace known </a:t>
            </a:r>
            <a:r>
              <a:rPr lang="en-US" sz="3900" dirty="0"/>
              <a:t>to the ends of the earth by every possible means (The Cape Town Commitment, 2011, p.23).</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254252995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 up </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b="1" dirty="0" smtClean="0"/>
              <a:t>Speak up </a:t>
            </a:r>
            <a:r>
              <a:rPr lang="en-US" sz="4000" dirty="0" smtClean="0"/>
              <a:t>for those who cannot speak for </a:t>
            </a:r>
          </a:p>
          <a:p>
            <a:pPr marL="0" indent="0" algn="ctr">
              <a:buNone/>
            </a:pPr>
            <a:r>
              <a:rPr lang="en-US" sz="4000" dirty="0" smtClean="0"/>
              <a:t>themselves, for the rights of all who are destitute.  </a:t>
            </a:r>
          </a:p>
          <a:p>
            <a:pPr marL="0" indent="0" algn="ctr">
              <a:buNone/>
            </a:pPr>
            <a:r>
              <a:rPr lang="en-US" sz="4000" dirty="0" smtClean="0"/>
              <a:t>Proverbs 31:8</a:t>
            </a:r>
            <a:endParaRPr lang="en-US" sz="4000" dirty="0"/>
          </a:p>
        </p:txBody>
      </p:sp>
    </p:spTree>
    <p:extLst>
      <p:ext uri="{BB962C8B-B14F-4D97-AF65-F5344CB8AC3E}">
        <p14:creationId xmlns:p14="http://schemas.microsoft.com/office/powerpoint/2010/main" val="8864649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 up</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b="1" dirty="0" smtClean="0"/>
              <a:t>Speak up </a:t>
            </a:r>
            <a:r>
              <a:rPr lang="en-US" sz="4000" dirty="0" smtClean="0"/>
              <a:t>and judge fairly; </a:t>
            </a:r>
          </a:p>
          <a:p>
            <a:pPr marL="0" indent="0" algn="ctr">
              <a:buNone/>
            </a:pPr>
            <a:r>
              <a:rPr lang="en-US" sz="4000" dirty="0" smtClean="0"/>
              <a:t>defend the rights of the poor and needy.</a:t>
            </a:r>
          </a:p>
          <a:p>
            <a:pPr marL="0" indent="0" algn="ctr">
              <a:buNone/>
            </a:pPr>
            <a:r>
              <a:rPr lang="en-US" sz="4000" dirty="0" smtClean="0"/>
              <a:t>Proverbs 31:9</a:t>
            </a:r>
            <a:endParaRPr lang="en-US" sz="4000" dirty="0"/>
          </a:p>
        </p:txBody>
      </p:sp>
    </p:spTree>
    <p:extLst>
      <p:ext uri="{BB962C8B-B14F-4D97-AF65-F5344CB8AC3E}">
        <p14:creationId xmlns:p14="http://schemas.microsoft.com/office/powerpoint/2010/main" val="126965319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justice is displeasing</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dirty="0" smtClean="0"/>
              <a:t>Truth is nowhere to be found, and whoever shuns</a:t>
            </a:r>
          </a:p>
          <a:p>
            <a:pPr marL="0" indent="0" algn="ctr">
              <a:buNone/>
            </a:pPr>
            <a:r>
              <a:rPr lang="en-US" sz="4000" dirty="0" smtClean="0"/>
              <a:t> evil becomes a prey.  The Lord looked and was</a:t>
            </a:r>
          </a:p>
          <a:p>
            <a:pPr marL="0" indent="0" algn="ctr">
              <a:buNone/>
            </a:pPr>
            <a:r>
              <a:rPr lang="en-US" sz="4000" dirty="0" smtClean="0"/>
              <a:t> </a:t>
            </a:r>
            <a:r>
              <a:rPr lang="en-US" sz="4000" b="1" dirty="0" smtClean="0"/>
              <a:t>displeased that there was no justice</a:t>
            </a:r>
            <a:r>
              <a:rPr lang="en-US" sz="4000" dirty="0" smtClean="0"/>
              <a:t>.</a:t>
            </a:r>
          </a:p>
          <a:p>
            <a:pPr marL="0" indent="0" algn="ctr">
              <a:buNone/>
            </a:pPr>
            <a:r>
              <a:rPr lang="en-US" sz="4000" dirty="0" smtClean="0"/>
              <a:t>Isaiah 59:15</a:t>
            </a:r>
            <a:endParaRPr lang="en-US" sz="4000" dirty="0"/>
          </a:p>
        </p:txBody>
      </p:sp>
    </p:spTree>
    <p:extLst>
      <p:ext uri="{BB962C8B-B14F-4D97-AF65-F5344CB8AC3E}">
        <p14:creationId xmlns:p14="http://schemas.microsoft.com/office/powerpoint/2010/main" val="277521927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Administer justice</a:t>
            </a:r>
            <a:endParaRPr lang="en-US" dirty="0"/>
          </a:p>
        </p:txBody>
      </p:sp>
      <p:sp>
        <p:nvSpPr>
          <p:cNvPr id="3" name="Content Placeholder 2"/>
          <p:cNvSpPr>
            <a:spLocks noGrp="1"/>
          </p:cNvSpPr>
          <p:nvPr>
            <p:ph idx="1"/>
          </p:nvPr>
        </p:nvSpPr>
        <p:spPr/>
        <p:txBody>
          <a:bodyPr>
            <a:normAutofit/>
          </a:bodyPr>
          <a:lstStyle/>
          <a:p>
            <a:pPr marL="0" indent="0" algn="ctr">
              <a:buNone/>
            </a:pPr>
            <a:r>
              <a:rPr lang="en-US" sz="4000" dirty="0"/>
              <a:t>“This is what the </a:t>
            </a:r>
            <a:r>
              <a:rPr lang="en-US" sz="4000" cap="small" dirty="0"/>
              <a:t>Lord</a:t>
            </a:r>
            <a:r>
              <a:rPr lang="en-US" sz="4000" dirty="0"/>
              <a:t> Almighty said: </a:t>
            </a:r>
            <a:endParaRPr lang="en-US" sz="4000" dirty="0" smtClean="0"/>
          </a:p>
          <a:p>
            <a:pPr marL="0" indent="0" algn="ctr">
              <a:buNone/>
            </a:pPr>
            <a:r>
              <a:rPr lang="en-US" sz="4000" dirty="0" smtClean="0"/>
              <a:t>‘</a:t>
            </a:r>
            <a:r>
              <a:rPr lang="en-US" sz="4000" b="1" dirty="0"/>
              <a:t>Administer true justice</a:t>
            </a:r>
            <a:r>
              <a:rPr lang="en-US" sz="4000" dirty="0"/>
              <a:t>; show mercy and </a:t>
            </a:r>
            <a:endParaRPr lang="en-US" sz="4000" dirty="0" smtClean="0"/>
          </a:p>
          <a:p>
            <a:pPr marL="0" indent="0" algn="ctr">
              <a:buNone/>
            </a:pPr>
            <a:r>
              <a:rPr lang="en-US" sz="4000" dirty="0" smtClean="0"/>
              <a:t>compassion </a:t>
            </a:r>
            <a:r>
              <a:rPr lang="en-US" sz="4000" dirty="0"/>
              <a:t>to one another</a:t>
            </a:r>
            <a:r>
              <a:rPr lang="en-US" sz="4000" dirty="0" smtClean="0"/>
              <a:t>.</a:t>
            </a:r>
          </a:p>
          <a:p>
            <a:pPr marL="0" indent="0" algn="ctr">
              <a:buNone/>
            </a:pPr>
            <a:r>
              <a:rPr lang="en-US" sz="4000" dirty="0" smtClean="0"/>
              <a:t>Zechariah 7:9</a:t>
            </a:r>
            <a:endParaRPr lang="en-US" sz="4000" dirty="0"/>
          </a:p>
        </p:txBody>
      </p:sp>
    </p:spTree>
    <p:extLst>
      <p:ext uri="{BB962C8B-B14F-4D97-AF65-F5344CB8AC3E}">
        <p14:creationId xmlns:p14="http://schemas.microsoft.com/office/powerpoint/2010/main" val="239143349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Evangelism </a:t>
            </a:r>
            <a:r>
              <a:rPr lang="en-US" b="1" dirty="0" smtClean="0"/>
              <a:t>and</a:t>
            </a:r>
            <a:r>
              <a:rPr lang="en-US" dirty="0" smtClean="0"/>
              <a:t> justice </a:t>
            </a:r>
            <a:r>
              <a:rPr lang="en-US" b="1" dirty="0" smtClean="0"/>
              <a:t>NOT </a:t>
            </a:r>
            <a:r>
              <a:rPr lang="en-US" dirty="0" smtClean="0"/>
              <a:t>evangelism </a:t>
            </a:r>
            <a:r>
              <a:rPr lang="en-US" b="1" dirty="0" smtClean="0"/>
              <a:t>or </a:t>
            </a:r>
            <a:r>
              <a:rPr lang="en-US" dirty="0" smtClean="0"/>
              <a:t>justice </a:t>
            </a:r>
            <a:endParaRPr lang="en-US" dirty="0"/>
          </a:p>
        </p:txBody>
      </p:sp>
      <p:sp>
        <p:nvSpPr>
          <p:cNvPr id="3" name="Content Placeholder 2"/>
          <p:cNvSpPr>
            <a:spLocks noGrp="1"/>
          </p:cNvSpPr>
          <p:nvPr>
            <p:ph idx="1"/>
          </p:nvPr>
        </p:nvSpPr>
        <p:spPr>
          <a:xfrm>
            <a:off x="581192" y="2180496"/>
            <a:ext cx="11029615" cy="4175916"/>
          </a:xfrm>
        </p:spPr>
        <p:txBody>
          <a:bodyPr anchor="t">
            <a:noAutofit/>
          </a:bodyPr>
          <a:lstStyle/>
          <a:p>
            <a:pPr marL="0" indent="0">
              <a:buNone/>
            </a:pPr>
            <a:r>
              <a:rPr lang="en-US" sz="3200" dirty="0"/>
              <a:t>The gospel motivates us to </a:t>
            </a:r>
            <a:r>
              <a:rPr lang="en-US" sz="3200" dirty="0" smtClean="0"/>
              <a:t>personal </a:t>
            </a:r>
            <a:r>
              <a:rPr lang="en-US" sz="3200" dirty="0"/>
              <a:t>and social reconciliation. </a:t>
            </a:r>
          </a:p>
          <a:p>
            <a:pPr marL="0" indent="0">
              <a:buNone/>
            </a:pPr>
            <a:r>
              <a:rPr lang="en-US" sz="3200" i="1" dirty="0"/>
              <a:t>Evangelism is the most basic and radical ministry possible to a human being.  This is true not because the spiritual is more important than the physical, but because the eternal is more important than the temporal…If there is a God, and if life with him for eternity is based on having a saving relationship with him, then the most loving thing anyone can do for one’s neighbor is help him or her to a saving faith in that God</a:t>
            </a:r>
            <a:r>
              <a:rPr lang="en-US" sz="3200" i="1" dirty="0" smtClean="0"/>
              <a:t>. (Tim Keller, 2010)</a:t>
            </a:r>
            <a:endParaRPr lang="en-US" sz="3200" i="1" dirty="0"/>
          </a:p>
        </p:txBody>
      </p:sp>
    </p:spTree>
    <p:extLst>
      <p:ext uri="{BB962C8B-B14F-4D97-AF65-F5344CB8AC3E}">
        <p14:creationId xmlns:p14="http://schemas.microsoft.com/office/powerpoint/2010/main" val="44109598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in</a:t>
            </a:r>
            <a:endParaRPr lang="en-US" dirty="0"/>
          </a:p>
        </p:txBody>
      </p:sp>
      <p:sp>
        <p:nvSpPr>
          <p:cNvPr id="3" name="Content Placeholder 2"/>
          <p:cNvSpPr>
            <a:spLocks noGrp="1"/>
          </p:cNvSpPr>
          <p:nvPr>
            <p:ph idx="1"/>
          </p:nvPr>
        </p:nvSpPr>
        <p:spPr/>
        <p:txBody>
          <a:bodyPr anchor="t">
            <a:normAutofit fontScale="92500" lnSpcReduction="10000"/>
          </a:bodyPr>
          <a:lstStyle/>
          <a:p>
            <a:r>
              <a:rPr lang="en-US" sz="3800" dirty="0" smtClean="0"/>
              <a:t>Personal reflection</a:t>
            </a:r>
          </a:p>
          <a:p>
            <a:pPr lvl="1"/>
            <a:r>
              <a:rPr lang="en-US" sz="3600" dirty="0" smtClean="0"/>
              <a:t>Examine your beliefs about the laws and legal system in light of scripture.  </a:t>
            </a:r>
          </a:p>
          <a:p>
            <a:pPr lvl="2"/>
            <a:r>
              <a:rPr lang="en-US" sz="3400" dirty="0" smtClean="0"/>
              <a:t>Is it just/fair?</a:t>
            </a:r>
          </a:p>
          <a:p>
            <a:pPr lvl="2"/>
            <a:r>
              <a:rPr lang="en-US" sz="3400" dirty="0" smtClean="0"/>
              <a:t>Is it humane?</a:t>
            </a:r>
          </a:p>
          <a:p>
            <a:pPr lvl="2"/>
            <a:r>
              <a:rPr lang="en-US" sz="3400" dirty="0" smtClean="0"/>
              <a:t>How do you view those behind bar?</a:t>
            </a:r>
            <a:endParaRPr lang="en-US" sz="3400" dirty="0"/>
          </a:p>
        </p:txBody>
      </p:sp>
    </p:spTree>
    <p:extLst>
      <p:ext uri="{BB962C8B-B14F-4D97-AF65-F5344CB8AC3E}">
        <p14:creationId xmlns:p14="http://schemas.microsoft.com/office/powerpoint/2010/main" val="729628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1520307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in</a:t>
            </a:r>
            <a:endParaRPr lang="en-US" dirty="0"/>
          </a:p>
        </p:txBody>
      </p:sp>
      <p:sp>
        <p:nvSpPr>
          <p:cNvPr id="3" name="Content Placeholder 2"/>
          <p:cNvSpPr>
            <a:spLocks noGrp="1"/>
          </p:cNvSpPr>
          <p:nvPr>
            <p:ph idx="1"/>
          </p:nvPr>
        </p:nvSpPr>
        <p:spPr/>
        <p:txBody>
          <a:bodyPr>
            <a:normAutofit fontScale="92500"/>
          </a:bodyPr>
          <a:lstStyle/>
          <a:p>
            <a:r>
              <a:rPr lang="en-US" sz="4000"/>
              <a:t>Educate </a:t>
            </a:r>
            <a:r>
              <a:rPr lang="en-US" sz="4000" smtClean="0"/>
              <a:t>self and </a:t>
            </a:r>
            <a:r>
              <a:rPr lang="en-US" sz="4000" dirty="0"/>
              <a:t>invite others</a:t>
            </a:r>
            <a:r>
              <a:rPr lang="en-US" sz="4000" i="1" dirty="0"/>
              <a:t> </a:t>
            </a:r>
            <a:r>
              <a:rPr lang="en-US" sz="4000" dirty="0"/>
              <a:t>to learn </a:t>
            </a:r>
            <a:r>
              <a:rPr lang="en-US" sz="4000" dirty="0" smtClean="0"/>
              <a:t>and think about </a:t>
            </a:r>
            <a:r>
              <a:rPr lang="en-US" sz="4000" dirty="0"/>
              <a:t>mass </a:t>
            </a:r>
            <a:r>
              <a:rPr lang="en-US" sz="4000" dirty="0" smtClean="0"/>
              <a:t>incarceration.</a:t>
            </a:r>
          </a:p>
          <a:p>
            <a:pPr lvl="1"/>
            <a:r>
              <a:rPr lang="en-US" sz="3800" dirty="0"/>
              <a:t>Invite others to serve in </a:t>
            </a:r>
            <a:r>
              <a:rPr lang="en-US" sz="3800" dirty="0" smtClean="0"/>
              <a:t>ministry - proximity</a:t>
            </a:r>
            <a:endParaRPr lang="en-US" sz="3800" dirty="0"/>
          </a:p>
          <a:p>
            <a:pPr lvl="1"/>
            <a:r>
              <a:rPr lang="en-US" sz="3800" dirty="0" smtClean="0"/>
              <a:t>Discuss current laws, policies or issues – ask questions</a:t>
            </a:r>
          </a:p>
          <a:p>
            <a:pPr lvl="1"/>
            <a:r>
              <a:rPr lang="en-US" sz="3800" dirty="0" smtClean="0"/>
              <a:t>Bible study</a:t>
            </a:r>
            <a:endParaRPr lang="en-US" sz="3800" dirty="0"/>
          </a:p>
          <a:p>
            <a:endParaRPr lang="en-US" dirty="0"/>
          </a:p>
        </p:txBody>
      </p:sp>
    </p:spTree>
    <p:extLst>
      <p:ext uri="{BB962C8B-B14F-4D97-AF65-F5344CB8AC3E}">
        <p14:creationId xmlns:p14="http://schemas.microsoft.com/office/powerpoint/2010/main" val="16056743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in</a:t>
            </a:r>
            <a:endParaRPr lang="en-US" dirty="0"/>
          </a:p>
        </p:txBody>
      </p:sp>
      <p:sp>
        <p:nvSpPr>
          <p:cNvPr id="3" name="Content Placeholder 2"/>
          <p:cNvSpPr>
            <a:spLocks noGrp="1"/>
          </p:cNvSpPr>
          <p:nvPr>
            <p:ph idx="1"/>
          </p:nvPr>
        </p:nvSpPr>
        <p:spPr>
          <a:xfrm>
            <a:off x="581192" y="2180496"/>
            <a:ext cx="11029615" cy="4184793"/>
          </a:xfrm>
        </p:spPr>
        <p:txBody>
          <a:bodyPr>
            <a:normAutofit lnSpcReduction="10000"/>
          </a:bodyPr>
          <a:lstStyle/>
          <a:p>
            <a:pPr marL="0" indent="0" algn="ctr">
              <a:buNone/>
            </a:pPr>
            <a:r>
              <a:rPr lang="en-US" sz="3900" i="1" dirty="0"/>
              <a:t>May we not sin through silence.  </a:t>
            </a:r>
            <a:endParaRPr lang="en-US" sz="3900" dirty="0"/>
          </a:p>
          <a:p>
            <a:pPr marL="0" indent="0" algn="ctr">
              <a:buNone/>
            </a:pPr>
            <a:r>
              <a:rPr lang="en-US" sz="3900" i="1" dirty="0" smtClean="0"/>
              <a:t>May </a:t>
            </a:r>
            <a:r>
              <a:rPr lang="en-US" sz="3900" i="1" dirty="0"/>
              <a:t>we realize that not to speak is to speak.  </a:t>
            </a:r>
            <a:endParaRPr lang="en-US" sz="3900" dirty="0"/>
          </a:p>
          <a:p>
            <a:pPr marL="0" indent="0" algn="ctr">
              <a:buNone/>
            </a:pPr>
            <a:r>
              <a:rPr lang="en-US" sz="3900" i="1" dirty="0"/>
              <a:t>Ultimately, may it be said of us that we not only </a:t>
            </a:r>
            <a:r>
              <a:rPr lang="en-US" sz="3900" i="1" dirty="0" smtClean="0"/>
              <a:t>held</a:t>
            </a:r>
          </a:p>
          <a:p>
            <a:pPr marL="0" indent="0" algn="ctr">
              <a:buNone/>
            </a:pPr>
            <a:r>
              <a:rPr lang="en-US" sz="3900" i="1" dirty="0" smtClean="0"/>
              <a:t>firm </a:t>
            </a:r>
            <a:r>
              <a:rPr lang="en-US" sz="3900" i="1" dirty="0"/>
              <a:t>to the gospel, </a:t>
            </a:r>
            <a:r>
              <a:rPr lang="en-US" sz="3900" i="1" dirty="0" smtClean="0"/>
              <a:t>but </a:t>
            </a:r>
            <a:r>
              <a:rPr lang="en-US" sz="3900" i="1" dirty="0"/>
              <a:t>that we spoke clearly with </a:t>
            </a:r>
            <a:r>
              <a:rPr lang="en-US" sz="3900" i="1" dirty="0" smtClean="0"/>
              <a:t>the</a:t>
            </a:r>
          </a:p>
          <a:p>
            <a:pPr marL="0" indent="0" algn="ctr">
              <a:buNone/>
            </a:pPr>
            <a:r>
              <a:rPr lang="en-US" sz="3900" i="1" dirty="0" smtClean="0"/>
              <a:t>gospel </a:t>
            </a:r>
            <a:r>
              <a:rPr lang="en-US" sz="3900" i="1" dirty="0"/>
              <a:t>to the most pressing issues of our day.</a:t>
            </a:r>
            <a:r>
              <a:rPr lang="en-US" sz="3900" dirty="0"/>
              <a:t> </a:t>
            </a:r>
          </a:p>
          <a:p>
            <a:pPr marL="0" indent="0" algn="ctr">
              <a:buNone/>
            </a:pPr>
            <a:r>
              <a:rPr lang="en-US" sz="2400" dirty="0"/>
              <a:t>David </a:t>
            </a:r>
            <a:r>
              <a:rPr lang="en-US" sz="2400" dirty="0" smtClean="0"/>
              <a:t>Platt, </a:t>
            </a:r>
            <a:r>
              <a:rPr lang="en-US" sz="2400" i="1" dirty="0" smtClean="0"/>
              <a:t>A </a:t>
            </a:r>
            <a:r>
              <a:rPr lang="en-US" sz="2400" i="1" dirty="0"/>
              <a:t>C</a:t>
            </a:r>
            <a:r>
              <a:rPr lang="en-US" sz="2400" i="1" dirty="0" smtClean="0"/>
              <a:t>ompassionate </a:t>
            </a:r>
            <a:r>
              <a:rPr lang="en-US" sz="2400" i="1" dirty="0"/>
              <a:t>C</a:t>
            </a:r>
            <a:r>
              <a:rPr lang="en-US" sz="2400" i="1" dirty="0" smtClean="0"/>
              <a:t>all </a:t>
            </a:r>
            <a:r>
              <a:rPr lang="en-US" sz="2400" i="1" dirty="0"/>
              <a:t>to </a:t>
            </a:r>
            <a:r>
              <a:rPr lang="en-US" sz="2400" i="1" dirty="0" smtClean="0"/>
              <a:t>Counter </a:t>
            </a:r>
            <a:r>
              <a:rPr lang="en-US" sz="2400" i="1" dirty="0"/>
              <a:t>C</a:t>
            </a:r>
            <a:r>
              <a:rPr lang="en-US" sz="2400" i="1" dirty="0" smtClean="0"/>
              <a:t>ulture</a:t>
            </a:r>
            <a:endParaRPr lang="en-US" sz="2400" dirty="0"/>
          </a:p>
          <a:p>
            <a:pPr marL="0" indent="0">
              <a:buNone/>
            </a:pPr>
            <a:endParaRPr lang="en-US" dirty="0"/>
          </a:p>
        </p:txBody>
      </p:sp>
    </p:spTree>
    <p:extLst>
      <p:ext uri="{BB962C8B-B14F-4D97-AF65-F5344CB8AC3E}">
        <p14:creationId xmlns:p14="http://schemas.microsoft.com/office/powerpoint/2010/main" val="3986073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Era of Mass Incarceration</a:t>
            </a:r>
            <a:endParaRPr lang="en-US" dirty="0"/>
          </a:p>
        </p:txBody>
      </p:sp>
      <p:pic>
        <p:nvPicPr>
          <p:cNvPr id="7170" name="Picture 2" descr="https://www.sentencingproject.org/wp-content/uploads/2017/04/US-prison-population-1925-2015.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65740" y="1811046"/>
            <a:ext cx="6812364" cy="5046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799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evel 12">
    <a:dk1>
      <a:srgbClr val="000000"/>
    </a:dk1>
    <a:lt1>
      <a:srgbClr val="FFFFFF"/>
    </a:lt1>
    <a:dk2>
      <a:srgbClr val="852338"/>
    </a:dk2>
    <a:lt2>
      <a:srgbClr val="5F5F5F"/>
    </a:lt2>
    <a:accent1>
      <a:srgbClr val="922339"/>
    </a:accent1>
    <a:accent2>
      <a:srgbClr val="000000"/>
    </a:accent2>
    <a:accent3>
      <a:srgbClr val="FFFFFF"/>
    </a:accent3>
    <a:accent4>
      <a:srgbClr val="000000"/>
    </a:accent4>
    <a:accent5>
      <a:srgbClr val="C7ACAE"/>
    </a:accent5>
    <a:accent6>
      <a:srgbClr val="000000"/>
    </a:accent6>
    <a:hlink>
      <a:srgbClr val="90986B"/>
    </a:hlink>
    <a:folHlink>
      <a:srgbClr val="F0AB00"/>
    </a:folHlink>
  </a:clrScheme>
  <a:fontScheme name="Leve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Dividend</Template>
  <TotalTime>2247</TotalTime>
  <Words>2103</Words>
  <Application>Microsoft Office PowerPoint</Application>
  <PresentationFormat>Widescreen</PresentationFormat>
  <Paragraphs>315</Paragraphs>
  <Slides>81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Arial</vt:lpstr>
      <vt:lpstr>Calibri</vt:lpstr>
      <vt:lpstr>Gill Sans MT</vt:lpstr>
      <vt:lpstr>Wingdings</vt:lpstr>
      <vt:lpstr>Wingdings 2</vt:lpstr>
      <vt:lpstr>ヒラギノ角ゴ Pro W3</vt:lpstr>
      <vt:lpstr>Dividend</vt:lpstr>
      <vt:lpstr>Mass Incarceration – An overview</vt:lpstr>
      <vt:lpstr>terms</vt:lpstr>
      <vt:lpstr>The facts</vt:lpstr>
      <vt:lpstr>International Rates of Incarcerations, 2016</vt:lpstr>
      <vt:lpstr>U.S. Incarceration</vt:lpstr>
      <vt:lpstr>PowerPoint Presentation</vt:lpstr>
      <vt:lpstr>PowerPoint Presentation</vt:lpstr>
      <vt:lpstr>PowerPoint Presentation</vt:lpstr>
      <vt:lpstr>The Era of Mass Incarceration</vt:lpstr>
      <vt:lpstr>Population under control of the U.s. corrections system, 1980 and 2016 (Bjs, 2018)</vt:lpstr>
      <vt:lpstr>PowerPoint Presentation</vt:lpstr>
      <vt:lpstr>PowerPoint Presentation</vt:lpstr>
      <vt:lpstr>PowerPoint Presentation</vt:lpstr>
      <vt:lpstr>Youth Offenses</vt:lpstr>
      <vt:lpstr>Jails and prisons national statistics</vt:lpstr>
      <vt:lpstr>PowerPoint Presentation</vt:lpstr>
      <vt:lpstr>PowerPoint Presentation</vt:lpstr>
      <vt:lpstr>Women</vt:lpstr>
      <vt:lpstr>Test your knowledge</vt:lpstr>
      <vt:lpstr>The racial disparity within the inmate population in the u.S. is unjust</vt:lpstr>
      <vt:lpstr>PowerPoint Presentation</vt:lpstr>
      <vt:lpstr>Racial Disparities</vt:lpstr>
      <vt:lpstr>Lifetime Likelihood of Imprisonment</vt:lpstr>
      <vt:lpstr>Test your knowledge</vt:lpstr>
      <vt:lpstr>Recidivism (30 State study)</vt:lpstr>
      <vt:lpstr>What doesn’t work</vt:lpstr>
      <vt:lpstr>Why prisons fail by judge challeen</vt:lpstr>
      <vt:lpstr>Why prisons fail</vt:lpstr>
      <vt:lpstr>Why prisons fail</vt:lpstr>
      <vt:lpstr>How did this happen?</vt:lpstr>
      <vt:lpstr>Who is responsible?</vt:lpstr>
      <vt:lpstr>Philosophical Reasons</vt:lpstr>
      <vt:lpstr>Political reasons</vt:lpstr>
      <vt:lpstr>Policy changes</vt:lpstr>
      <vt:lpstr>Policy Changes</vt:lpstr>
      <vt:lpstr>Economic Reasons – Prison industry complex</vt:lpstr>
      <vt:lpstr>Societal systemic reasons</vt:lpstr>
      <vt:lpstr>The Impact of Mass Incarceration  on the Poor</vt:lpstr>
      <vt:lpstr>Spiritual reasons</vt:lpstr>
      <vt:lpstr>Pipelines </vt:lpstr>
      <vt:lpstr>Cradle to Prison Pipeline: risk factors</vt:lpstr>
      <vt:lpstr>Cradle to prison pipeline</vt:lpstr>
      <vt:lpstr>At-Risk Youth </vt:lpstr>
      <vt:lpstr>School to Prison Pipeline</vt:lpstr>
      <vt:lpstr>School to Prison Pipeline: factors</vt:lpstr>
      <vt:lpstr>School to prison pipeline</vt:lpstr>
      <vt:lpstr>Pathways to crime</vt:lpstr>
      <vt:lpstr>pathways</vt:lpstr>
      <vt:lpstr>Pathways to crime for men:  street men</vt:lpstr>
      <vt:lpstr>Pathways to crime for men: drug connected</vt:lpstr>
      <vt:lpstr>Pathways to crime for men: harm and harming</vt:lpstr>
      <vt:lpstr>Pathways to crime for men: bad luck</vt:lpstr>
      <vt:lpstr>Pathways to crime for men: explosively violent</vt:lpstr>
      <vt:lpstr>Pathways to crime for men:  masculine gaming</vt:lpstr>
      <vt:lpstr>Pathways to crime for women: street women</vt:lpstr>
      <vt:lpstr>Pathways to crime for women: drug connected</vt:lpstr>
      <vt:lpstr>Pathways to crime for women: harmed and harming</vt:lpstr>
      <vt:lpstr>Pathways to crime for women: battered women</vt:lpstr>
      <vt:lpstr>Pathways to crime for women: “other”</vt:lpstr>
      <vt:lpstr>CRIMINOGENIC FACTORS</vt:lpstr>
      <vt:lpstr>Criminogenic Factors Andrews, Bonta, &amp; Wormth,  2006</vt:lpstr>
      <vt:lpstr>Criminogenic Factors: dynamic factors (Men) Andrews, Bonta, &amp; Wormth,  2006</vt:lpstr>
      <vt:lpstr>FEMALE Risks/Needs  </vt:lpstr>
      <vt:lpstr>Evidence-based practices</vt:lpstr>
      <vt:lpstr>Build strengths</vt:lpstr>
      <vt:lpstr>Restorative justice</vt:lpstr>
      <vt:lpstr>Two Different Views--</vt:lpstr>
      <vt:lpstr>Three Different Questions</vt:lpstr>
      <vt:lpstr>All in</vt:lpstr>
      <vt:lpstr>knowing Christ jesus my lord</vt:lpstr>
      <vt:lpstr>total surrender</vt:lpstr>
      <vt:lpstr>Ministry of reconciliation  </vt:lpstr>
      <vt:lpstr>Gospel motivated</vt:lpstr>
      <vt:lpstr>Speak up </vt:lpstr>
      <vt:lpstr>Speak up</vt:lpstr>
      <vt:lpstr>No justice is displeasing</vt:lpstr>
      <vt:lpstr>Administer justice</vt:lpstr>
      <vt:lpstr>Evangelism and justice NOT evangelism or justice </vt:lpstr>
      <vt:lpstr>All in</vt:lpstr>
      <vt:lpstr>All in</vt:lpstr>
      <vt:lpstr>All in</vt:lpstr>
    </vt:vector>
  </TitlesOfParts>
  <Company>Wheaton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the gap</dc:title>
  <dc:creator>Karen Swanson</dc:creator>
  <cp:lastModifiedBy>Karen Swanson</cp:lastModifiedBy>
  <cp:revision>171</cp:revision>
  <dcterms:created xsi:type="dcterms:W3CDTF">2017-09-22T12:40:22Z</dcterms:created>
  <dcterms:modified xsi:type="dcterms:W3CDTF">2019-06-14T17:29:29Z</dcterms:modified>
</cp:coreProperties>
</file>